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2" r:id="rId2"/>
    <p:sldId id="264" r:id="rId3"/>
    <p:sldId id="263" r:id="rId4"/>
    <p:sldId id="265" r:id="rId5"/>
    <p:sldId id="266" r:id="rId6"/>
  </p:sldIdLst>
  <p:sldSz cx="899953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6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5"/>
    <p:restoredTop sz="95768"/>
  </p:normalViewPr>
  <p:slideViewPr>
    <p:cSldViewPr snapToGrid="0" showGuides="1">
      <p:cViewPr varScale="1">
        <p:scale>
          <a:sx n="117" d="100"/>
          <a:sy n="117" d="100"/>
        </p:scale>
        <p:origin x="1920" y="176"/>
      </p:cViewPr>
      <p:guideLst>
        <p:guide orient="horz" pos="2086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060529"/>
            <a:ext cx="7649607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3403592"/>
            <a:ext cx="6749654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880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635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345009"/>
            <a:ext cx="1940525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345009"/>
            <a:ext cx="5709082" cy="54916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18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057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615546"/>
            <a:ext cx="7762102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4336619"/>
            <a:ext cx="7762102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110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725046"/>
            <a:ext cx="3824804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725046"/>
            <a:ext cx="3824804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544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345011"/>
            <a:ext cx="7762102" cy="1252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588543"/>
            <a:ext cx="380722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2367064"/>
            <a:ext cx="3807226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1588543"/>
            <a:ext cx="382597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2367064"/>
            <a:ext cx="3825976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745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64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71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32012"/>
            <a:ext cx="2902585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933027"/>
            <a:ext cx="4556016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944052"/>
            <a:ext cx="2902585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120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32012"/>
            <a:ext cx="2902585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933027"/>
            <a:ext cx="4556016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944052"/>
            <a:ext cx="2902585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38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345011"/>
            <a:ext cx="7762102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725046"/>
            <a:ext cx="7762102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6006164"/>
            <a:ext cx="202489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E125-0C78-614D-A295-E3C8EE94FF2F}" type="datetimeFigureOut">
              <a:rPr kumimoji="1" lang="zh-CN" altLang="en-US" smtClean="0"/>
              <a:t>2023/6/12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6006164"/>
            <a:ext cx="303734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6006164"/>
            <a:ext cx="202489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6B122-DB41-364E-AA98-ECFD1F7315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378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0.jpe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9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0.jpeg"/><Relationship Id="rId7" Type="http://schemas.openxmlformats.org/officeDocument/2006/relationships/image" Target="../media/image29.svg"/><Relationship Id="rId12" Type="http://schemas.openxmlformats.org/officeDocument/2006/relationships/image" Target="../media/image3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BAF0DB4-806F-6ADB-BA17-C024C761E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" r="37307"/>
          <a:stretch/>
        </p:blipFill>
        <p:spPr>
          <a:xfrm>
            <a:off x="5849497" y="5079200"/>
            <a:ext cx="756699" cy="96211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2CCB82-E14C-CCAC-BF66-C0A4189FC563}"/>
              </a:ext>
            </a:extLst>
          </p:cNvPr>
          <p:cNvSpPr/>
          <p:nvPr/>
        </p:nvSpPr>
        <p:spPr>
          <a:xfrm>
            <a:off x="532932" y="574871"/>
            <a:ext cx="20810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“元素化”养生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2070EB-5864-5D4F-0F6A-4801D440D217}"/>
              </a:ext>
            </a:extLst>
          </p:cNvPr>
          <p:cNvSpPr/>
          <p:nvPr/>
        </p:nvSpPr>
        <p:spPr>
          <a:xfrm>
            <a:off x="331570" y="619712"/>
            <a:ext cx="201362" cy="253574"/>
          </a:xfrm>
          <a:prstGeom prst="rect">
            <a:avLst/>
          </a:prstGeom>
          <a:solidFill>
            <a:srgbClr val="81E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89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8B07DE-95CA-38D7-6795-BDED4439FB5C}"/>
              </a:ext>
            </a:extLst>
          </p:cNvPr>
          <p:cNvSpPr/>
          <p:nvPr/>
        </p:nvSpPr>
        <p:spPr>
          <a:xfrm>
            <a:off x="606181" y="1853999"/>
            <a:ext cx="7844491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1" lang="en-US" altLang="zh-CN" sz="2000" b="1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51%</a:t>
            </a:r>
            <a:r>
              <a:rPr kumimoji="1" lang="zh-CN" altLang="en-US" sz="2000" b="1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的消费者认同</a:t>
            </a:r>
            <a:r>
              <a:rPr kumimoji="1" lang="zh-CN" altLang="en-US" sz="1400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“我喜欢摄入富含多种营养元素的水/饮品，帮助身体达到更好的状态”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AEA20C-251B-4AA1-5ECF-63067A040561}"/>
              </a:ext>
            </a:extLst>
          </p:cNvPr>
          <p:cNvSpPr txBox="1"/>
          <p:nvPr/>
        </p:nvSpPr>
        <p:spPr>
          <a:xfrm>
            <a:off x="606181" y="1068623"/>
            <a:ext cx="4166924" cy="39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9797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新媒体数据 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1-5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月：</a:t>
            </a:r>
            <a:endParaRPr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2DB24C-EC5B-1CC6-681D-B2117B50B7A8}"/>
              </a:ext>
            </a:extLst>
          </p:cNvPr>
          <p:cNvSpPr txBox="1"/>
          <p:nvPr/>
        </p:nvSpPr>
        <p:spPr>
          <a:xfrm>
            <a:off x="2906252" y="936829"/>
            <a:ext cx="5477641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女团水</a:t>
            </a:r>
            <a:r>
              <a:rPr kumimoji="1" lang="zh-CN" altLang="en-US" sz="147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相关笔记数量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1,132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篇</a:t>
            </a:r>
            <a:r>
              <a:rPr kumimoji="1" lang="zh-CN" altLang="en-US" sz="147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，累计获赞近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32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5884D01-4105-93F1-2E9C-66B2F6A01279}"/>
              </a:ext>
            </a:extLst>
          </p:cNvPr>
          <p:cNvSpPr txBox="1"/>
          <p:nvPr/>
        </p:nvSpPr>
        <p:spPr>
          <a:xfrm>
            <a:off x="606181" y="4218043"/>
            <a:ext cx="526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数据来源：</a:t>
            </a: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WIETOP</a:t>
            </a: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美食趋势定量调研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A8A5170-4261-E892-162B-F236B100CCB7}"/>
              </a:ext>
            </a:extLst>
          </p:cNvPr>
          <p:cNvSpPr/>
          <p:nvPr/>
        </p:nvSpPr>
        <p:spPr>
          <a:xfrm>
            <a:off x="606181" y="2464681"/>
            <a:ext cx="4525727" cy="49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CN" altLang="en-US" sz="2000" b="1" dirty="0">
                <a:solidFill>
                  <a:srgbClr val="047C02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喜欢的养生成</a:t>
            </a:r>
            <a:r>
              <a:rPr kumimoji="1" lang="zh-CN" altLang="en-US" sz="20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分都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有啥？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D459975-5D42-97DC-4BCB-96F5B7192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00" b="78800" l="3067" r="99200">
                        <a14:foregroundMark x1="5200" y1="29200" x2="5200" y2="29200"/>
                        <a14:foregroundMark x1="3067" y1="29200" x2="12400" y2="31900"/>
                        <a14:foregroundMark x1="7333" y1="68000" x2="20267" y2="77200"/>
                        <a14:foregroundMark x1="88533" y1="37800" x2="53333" y2="27600"/>
                        <a14:foregroundMark x1="71333" y1="78800" x2="90667" y2="32400"/>
                        <a14:foregroundMark x1="93600" y1="40500" x2="91467" y2="67500"/>
                        <a14:foregroundMark x1="92933" y1="34600" x2="99333" y2="61000"/>
                        <a14:foregroundMark x1="51200" y1="23300" x2="77733" y2="24400"/>
                        <a14:foregroundMark x1="51200" y1="20600" x2="84267" y2="29200"/>
                        <a14:foregroundMark x1="28133" y1="69600" x2="84267" y2="69100"/>
                        <a14:foregroundMark x1="44000" y1="77200" x2="92933" y2="67500"/>
                        <a14:foregroundMark x1="36133" y1="74500" x2="74933" y2="78800"/>
                        <a14:backgroundMark x1="8000" y1="73400" x2="8000" y2="73400"/>
                      </a14:backgroundRemoval>
                    </a14:imgEffect>
                  </a14:imgLayer>
                </a14:imgProps>
              </a:ext>
            </a:extLst>
          </a:blip>
          <a:srcRect t="16328" b="14601"/>
          <a:stretch/>
        </p:blipFill>
        <p:spPr>
          <a:xfrm>
            <a:off x="2652139" y="3156133"/>
            <a:ext cx="463705" cy="42704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D0B1F1D-9DF7-E761-268C-4C26BB0FD743}"/>
              </a:ext>
            </a:extLst>
          </p:cNvPr>
          <p:cNvSpPr txBox="1"/>
          <p:nvPr/>
        </p:nvSpPr>
        <p:spPr>
          <a:xfrm>
            <a:off x="2548656" y="3656254"/>
            <a:ext cx="787395" cy="5355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美容成分</a:t>
            </a:r>
            <a:endParaRPr kumimoji="1" lang="en-US" altLang="zh-CN" sz="1200" dirty="0">
              <a:solidFill>
                <a:prstClr val="black"/>
              </a:solidFill>
              <a:latin typeface="Calibri" panose="020F0502020204030204"/>
              <a:ea typeface="Alibaba PuHuiTi R" pitchFamily="18" charset="-122"/>
            </a:endParaRPr>
          </a:p>
          <a:p>
            <a:pPr algn="ctr">
              <a:defRPr/>
            </a:pPr>
            <a:r>
              <a:rPr kumimoji="1" lang="en-US" altLang="zh-CN" sz="16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61%</a:t>
            </a:r>
            <a:endParaRPr kumimoji="1" lang="zh-CN" altLang="en-US" sz="1600" dirty="0">
              <a:solidFill>
                <a:srgbClr val="037C01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A30C98-7385-17F2-F7CE-31E8C4F06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102" y="3154244"/>
            <a:ext cx="356402" cy="4308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63AB4ED-7325-9D8A-6013-CD21B5E58E1C}"/>
              </a:ext>
            </a:extLst>
          </p:cNvPr>
          <p:cNvSpPr txBox="1"/>
          <p:nvPr/>
        </p:nvSpPr>
        <p:spPr>
          <a:xfrm>
            <a:off x="776546" y="3656254"/>
            <a:ext cx="938077" cy="5355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免疫力成分</a:t>
            </a:r>
            <a:endParaRPr kumimoji="1" lang="en-US" altLang="zh-CN" sz="1200" dirty="0">
              <a:solidFill>
                <a:prstClr val="black"/>
              </a:solidFill>
              <a:latin typeface="Calibri" panose="020F0502020204030204"/>
              <a:ea typeface="Alibaba PuHuiTi R" pitchFamily="18" charset="-122"/>
            </a:endParaRPr>
          </a:p>
          <a:p>
            <a:pPr algn="ctr">
              <a:defRPr/>
            </a:pPr>
            <a:r>
              <a:rPr kumimoji="1" lang="en-US" altLang="zh-CN" sz="16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78</a:t>
            </a:r>
            <a:r>
              <a:rPr kumimoji="1" lang="en-US" altLang="zh-CN" sz="1600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%</a:t>
            </a:r>
            <a:endParaRPr kumimoji="1" lang="zh-CN" altLang="en-US" sz="1600" dirty="0">
              <a:solidFill>
                <a:srgbClr val="047C01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506CB8B-A065-8167-F847-58025CA8A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480" y="3156971"/>
            <a:ext cx="372277" cy="42537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DBD6042-CFA1-3E8B-DACC-412C99F27A9D}"/>
              </a:ext>
            </a:extLst>
          </p:cNvPr>
          <p:cNvSpPr txBox="1"/>
          <p:nvPr/>
        </p:nvSpPr>
        <p:spPr>
          <a:xfrm>
            <a:off x="4090132" y="3656254"/>
            <a:ext cx="787395" cy="5355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草本成分</a:t>
            </a:r>
            <a:endParaRPr kumimoji="1" lang="en-US" altLang="zh-CN" sz="1200" dirty="0">
              <a:solidFill>
                <a:prstClr val="black"/>
              </a:solidFill>
              <a:latin typeface="Calibri" panose="020F0502020204030204"/>
              <a:ea typeface="Alibaba PuHuiTi R" pitchFamily="18" charset="-122"/>
            </a:endParaRPr>
          </a:p>
          <a:p>
            <a:pPr algn="ctr">
              <a:defRPr/>
            </a:pPr>
            <a:r>
              <a:rPr kumimoji="1" lang="en-US" altLang="zh-CN" sz="16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59%</a:t>
            </a:r>
            <a:endParaRPr kumimoji="1" lang="zh-CN" altLang="en-US" sz="1600" dirty="0">
              <a:solidFill>
                <a:srgbClr val="037C01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D570814-1CD1-350C-C7CA-F5C629B742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393" y="3156133"/>
            <a:ext cx="360271" cy="42704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5E942CF-3506-3F8E-5896-7375B3FF0A7A}"/>
              </a:ext>
            </a:extLst>
          </p:cNvPr>
          <p:cNvSpPr txBox="1"/>
          <p:nvPr/>
        </p:nvSpPr>
        <p:spPr>
          <a:xfrm>
            <a:off x="5675153" y="3656254"/>
            <a:ext cx="787395" cy="5355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滋养成分</a:t>
            </a:r>
            <a:endParaRPr kumimoji="1" lang="en-US" altLang="zh-CN" sz="1200" dirty="0">
              <a:solidFill>
                <a:prstClr val="black"/>
              </a:solidFill>
              <a:latin typeface="Calibri" panose="020F0502020204030204"/>
              <a:ea typeface="Alibaba PuHuiTi R" pitchFamily="18" charset="-122"/>
            </a:endParaRPr>
          </a:p>
          <a:p>
            <a:pPr algn="ctr">
              <a:defRPr/>
            </a:pPr>
            <a:r>
              <a:rPr kumimoji="1" lang="en-US" altLang="zh-CN" sz="16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58%</a:t>
            </a:r>
            <a:endParaRPr kumimoji="1" lang="zh-CN" altLang="en-US" sz="1600" dirty="0">
              <a:solidFill>
                <a:srgbClr val="037C01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E6AC54C-C1CA-055D-83CC-6D6667D5F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61" b="89941" l="5495" r="89973">
                        <a14:foregroundMark x1="24725" y1="12278" x2="5907" y2="58284"/>
                        <a14:foregroundMark x1="5907" y1="58284" x2="5495" y2="58284"/>
                        <a14:foregroundMark x1="85027" y1="64349" x2="43819" y2="88018"/>
                        <a14:foregroundMark x1="42857" y1="6361" x2="48626" y2="8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0299" y="3156133"/>
            <a:ext cx="459895" cy="42704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7C862FB-7785-A0B7-5854-B89B62D0A28A}"/>
              </a:ext>
            </a:extLst>
          </p:cNvPr>
          <p:cNvSpPr txBox="1"/>
          <p:nvPr/>
        </p:nvSpPr>
        <p:spPr>
          <a:xfrm>
            <a:off x="7082611" y="3656254"/>
            <a:ext cx="1088760" cy="5355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中式养生成分</a:t>
            </a:r>
            <a:endParaRPr kumimoji="1" lang="en-US" altLang="zh-CN" sz="1200" dirty="0">
              <a:solidFill>
                <a:prstClr val="black"/>
              </a:solidFill>
              <a:latin typeface="Calibri" panose="020F0502020204030204"/>
              <a:ea typeface="Alibaba PuHuiTi R" pitchFamily="18" charset="-122"/>
            </a:endParaRPr>
          </a:p>
          <a:p>
            <a:pPr algn="ctr">
              <a:defRPr/>
            </a:pPr>
            <a:r>
              <a:rPr kumimoji="1" lang="en-US" altLang="zh-CN" sz="16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55%</a:t>
            </a:r>
            <a:endParaRPr kumimoji="1" lang="zh-CN" altLang="en-US" sz="1600" dirty="0">
              <a:solidFill>
                <a:srgbClr val="037C01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CDF8D0B-1083-9DBD-482A-E0835457BEF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7407" r="7407"/>
          <a:stretch/>
        </p:blipFill>
        <p:spPr>
          <a:xfrm>
            <a:off x="691506" y="5079200"/>
            <a:ext cx="856477" cy="991830"/>
          </a:xfrm>
          <a:prstGeom prst="round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4F36854-E726-AE8E-9F19-0A6FBC5E5AA0}"/>
              </a:ext>
            </a:extLst>
          </p:cNvPr>
          <p:cNvSpPr txBox="1"/>
          <p:nvPr/>
        </p:nvSpPr>
        <p:spPr>
          <a:xfrm>
            <a:off x="1538340" y="5010709"/>
            <a:ext cx="1004521" cy="1026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益生菌</a:t>
            </a:r>
            <a:endParaRPr kumimoji="1"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同比增长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38%</a:t>
            </a:r>
            <a:endParaRPr lang="zh-CN" altLang="en-US" sz="1600" b="1" dirty="0">
              <a:solidFill>
                <a:srgbClr val="047C02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43AAFD5-D105-79A2-5CE0-964E439F1B6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1" r="13061"/>
          <a:stretch/>
        </p:blipFill>
        <p:spPr>
          <a:xfrm>
            <a:off x="2581168" y="5079200"/>
            <a:ext cx="756699" cy="991830"/>
          </a:xfrm>
          <a:prstGeom prst="round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E89B465C-42C6-CCF3-ABD8-867994650CC0}"/>
              </a:ext>
            </a:extLst>
          </p:cNvPr>
          <p:cNvSpPr/>
          <p:nvPr/>
        </p:nvSpPr>
        <p:spPr>
          <a:xfrm>
            <a:off x="0" y="439711"/>
            <a:ext cx="8999537" cy="6040464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7F3A692-9113-7C13-E767-DFA35871B83B}"/>
              </a:ext>
            </a:extLst>
          </p:cNvPr>
          <p:cNvSpPr/>
          <p:nvPr/>
        </p:nvSpPr>
        <p:spPr>
          <a:xfrm>
            <a:off x="606181" y="4492340"/>
            <a:ext cx="5038891" cy="49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天猫超市以下品类</a:t>
            </a:r>
            <a:r>
              <a:rPr kumimoji="1" lang="en-US" altLang="zh-CN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2023</a:t>
            </a: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年销售表现 ：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F2E620C-1895-455D-F5AB-9A4C11E75807}"/>
              </a:ext>
            </a:extLst>
          </p:cNvPr>
          <p:cNvSpPr/>
          <p:nvPr/>
        </p:nvSpPr>
        <p:spPr>
          <a:xfrm>
            <a:off x="3613" y="4211"/>
            <a:ext cx="8995925" cy="435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1AE82C5-3B25-41FE-F812-43ED2341ECBD}"/>
              </a:ext>
            </a:extLst>
          </p:cNvPr>
          <p:cNvSpPr txBox="1"/>
          <p:nvPr/>
        </p:nvSpPr>
        <p:spPr>
          <a:xfrm>
            <a:off x="270560" y="98609"/>
            <a:ext cx="3334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zh-CN" sz="1260" spc="315" dirty="0">
                <a:solidFill>
                  <a:srgbClr val="BDE7B9"/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2023</a:t>
            </a:r>
            <a:r>
              <a:rPr kumimoji="1" lang="zh-CN" altLang="en-US" sz="1260" spc="315" dirty="0">
                <a:solidFill>
                  <a:srgbClr val="BDE7B9"/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天猫超市食品趋势报告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C7DF33D-4ED9-9A5E-2E9E-52943321B864}"/>
              </a:ext>
            </a:extLst>
          </p:cNvPr>
          <p:cNvSpPr txBox="1"/>
          <p:nvPr/>
        </p:nvSpPr>
        <p:spPr>
          <a:xfrm>
            <a:off x="3336051" y="5010709"/>
            <a:ext cx="1050622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电解质水</a:t>
            </a:r>
            <a:endParaRPr kumimoji="1"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同比增长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167%</a:t>
            </a:r>
            <a:endParaRPr kumimoji="1" lang="zh-CN" altLang="en-US" sz="1600" b="1" dirty="0">
              <a:solidFill>
                <a:srgbClr val="047C02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55C7A01-B8AA-1B0C-1E11-DD51B4C07929}"/>
              </a:ext>
            </a:extLst>
          </p:cNvPr>
          <p:cNvSpPr txBox="1"/>
          <p:nvPr/>
        </p:nvSpPr>
        <p:spPr>
          <a:xfrm>
            <a:off x="7228833" y="92955"/>
            <a:ext cx="1019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050" dirty="0">
                <a:solidFill>
                  <a:prstClr val="white"/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联合发布｜ 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4DD42210-6302-0227-19ED-3E7AE1E62D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5000" y="92954"/>
            <a:ext cx="245646" cy="24564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F12FB41-8F31-F6EE-F13B-A412C4007D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8099" y="145175"/>
            <a:ext cx="373471" cy="1511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7E4AF87-234A-04CA-EAA9-3D3584B8AD66}"/>
              </a:ext>
            </a:extLst>
          </p:cNvPr>
          <p:cNvSpPr txBox="1"/>
          <p:nvPr/>
        </p:nvSpPr>
        <p:spPr>
          <a:xfrm>
            <a:off x="606181" y="1587787"/>
            <a:ext cx="526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数据来源：新榜新媒体数据工具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DDCFEE6-FDEF-1D11-41ED-0D6286E31BFE}"/>
              </a:ext>
            </a:extLst>
          </p:cNvPr>
          <p:cNvSpPr/>
          <p:nvPr/>
        </p:nvSpPr>
        <p:spPr>
          <a:xfrm>
            <a:off x="5131908" y="4492340"/>
            <a:ext cx="3288078" cy="49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天猫超市</a:t>
            </a:r>
            <a:r>
              <a:rPr kumimoji="1" lang="en-US" altLang="zh-CN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2023</a:t>
            </a: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年</a:t>
            </a:r>
            <a:r>
              <a:rPr kumimoji="1" lang="en-US" altLang="zh-CN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618</a:t>
            </a: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活动期间销售表现：</a:t>
            </a:r>
            <a:endParaRPr kumimoji="1" lang="en-US" altLang="zh-CN" sz="1400" b="1" dirty="0">
              <a:solidFill>
                <a:srgbClr val="047C01"/>
              </a:solidFill>
              <a:latin typeface="Alibaba PuHuiTi B" pitchFamily="18" charset="-122"/>
              <a:ea typeface="Alibaba PuHuiTi B" pitchFamily="18" charset="-122"/>
              <a:cs typeface="Alibaba PuHuiTi B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3FA55A8-46C3-2233-7EC9-613251B6A0C8}"/>
              </a:ext>
            </a:extLst>
          </p:cNvPr>
          <p:cNvSpPr txBox="1"/>
          <p:nvPr/>
        </p:nvSpPr>
        <p:spPr>
          <a:xfrm>
            <a:off x="6606197" y="5010709"/>
            <a:ext cx="1050622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乌龙茶</a:t>
            </a:r>
            <a:endParaRPr kumimoji="1"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同比增长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10%</a:t>
            </a:r>
            <a:endParaRPr kumimoji="1" lang="zh-CN" altLang="en-US" sz="1600" b="1" dirty="0">
              <a:solidFill>
                <a:srgbClr val="047C02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C5902D-AAFA-6AEF-1321-FCA1AE7333AA}"/>
              </a:ext>
            </a:extLst>
          </p:cNvPr>
          <p:cNvSpPr txBox="1"/>
          <p:nvPr/>
        </p:nvSpPr>
        <p:spPr>
          <a:xfrm>
            <a:off x="1843647" y="6220627"/>
            <a:ext cx="7135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天猫超市数据引用说明：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）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年销售数据为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FY23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vs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FY22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的销售额对比；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）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618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活动销售数据为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618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活动截止当前数据表现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vs2022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同期表现对比</a:t>
            </a:r>
            <a:endParaRPr kumimoji="1" lang="zh-CN" altLang="en-US" sz="800" dirty="0"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62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02CCB82-E14C-CCAC-BF66-C0A4189FC563}"/>
              </a:ext>
            </a:extLst>
          </p:cNvPr>
          <p:cNvSpPr/>
          <p:nvPr/>
        </p:nvSpPr>
        <p:spPr>
          <a:xfrm>
            <a:off x="587362" y="574871"/>
            <a:ext cx="229101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饮食万物皆可</a:t>
            </a:r>
            <a:r>
              <a:rPr lang="en-US" altLang="zh-CN" sz="21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DIY</a:t>
            </a:r>
            <a:endParaRPr lang="zh-CN" altLang="en-US" sz="21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2070EB-5864-5D4F-0F6A-4801D440D217}"/>
              </a:ext>
            </a:extLst>
          </p:cNvPr>
          <p:cNvSpPr/>
          <p:nvPr/>
        </p:nvSpPr>
        <p:spPr>
          <a:xfrm>
            <a:off x="331570" y="619712"/>
            <a:ext cx="201362" cy="253574"/>
          </a:xfrm>
          <a:prstGeom prst="rect">
            <a:avLst/>
          </a:prstGeom>
          <a:solidFill>
            <a:srgbClr val="81E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8B07DE-95CA-38D7-6795-BDED4439FB5C}"/>
              </a:ext>
            </a:extLst>
          </p:cNvPr>
          <p:cNvSpPr/>
          <p:nvPr/>
        </p:nvSpPr>
        <p:spPr>
          <a:xfrm>
            <a:off x="557079" y="2427378"/>
            <a:ext cx="7844491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1" lang="en-US" altLang="zh-CN" sz="2000" b="1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51%</a:t>
            </a:r>
            <a:r>
              <a:rPr kumimoji="1" lang="zh-CN" altLang="en-US" sz="2000" b="1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的消费者认同</a:t>
            </a:r>
            <a:r>
              <a:rPr kumimoji="1" lang="zh-CN" altLang="en-US" sz="1400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“很享受</a:t>
            </a:r>
            <a:r>
              <a:rPr kumimoji="1" lang="en" altLang="zh-CN" sz="1400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DIY</a:t>
            </a:r>
            <a:r>
              <a:rPr kumimoji="1" lang="zh-CN" altLang="en-US" sz="1400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美食的过程，看到做出的美食有成就感，这些都让我觉得很治愈”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7C02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AEA20C-251B-4AA1-5ECF-63067A040561}"/>
              </a:ext>
            </a:extLst>
          </p:cNvPr>
          <p:cNvSpPr txBox="1"/>
          <p:nvPr/>
        </p:nvSpPr>
        <p:spPr>
          <a:xfrm>
            <a:off x="607512" y="1068623"/>
            <a:ext cx="4166924" cy="39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19797">
              <a:lnSpc>
                <a:spcPct val="150000"/>
              </a:lnSpc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新媒体数据 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2022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vs.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2021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2DB24C-EC5B-1CC6-681D-B2117B50B7A8}"/>
              </a:ext>
            </a:extLst>
          </p:cNvPr>
          <p:cNvSpPr txBox="1"/>
          <p:nvPr/>
        </p:nvSpPr>
        <p:spPr>
          <a:xfrm>
            <a:off x="2945441" y="958721"/>
            <a:ext cx="5477641" cy="50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DIY</a:t>
            </a:r>
            <a:r>
              <a:rPr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饮品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笔记数量增长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29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倍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9B465C-42C6-CCF3-ABD8-867994650CC0}"/>
              </a:ext>
            </a:extLst>
          </p:cNvPr>
          <p:cNvSpPr/>
          <p:nvPr/>
        </p:nvSpPr>
        <p:spPr>
          <a:xfrm>
            <a:off x="0" y="439711"/>
            <a:ext cx="8999537" cy="6040464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F2E620C-1895-455D-F5AB-9A4C11E75807}"/>
              </a:ext>
            </a:extLst>
          </p:cNvPr>
          <p:cNvSpPr/>
          <p:nvPr/>
        </p:nvSpPr>
        <p:spPr>
          <a:xfrm>
            <a:off x="3613" y="4211"/>
            <a:ext cx="8995925" cy="435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1AE82C5-3B25-41FE-F812-43ED2341ECBD}"/>
              </a:ext>
            </a:extLst>
          </p:cNvPr>
          <p:cNvSpPr txBox="1"/>
          <p:nvPr/>
        </p:nvSpPr>
        <p:spPr>
          <a:xfrm>
            <a:off x="270560" y="98609"/>
            <a:ext cx="3334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60" b="0" i="0" u="none" strike="noStrike" kern="1200" cap="none" spc="315" normalizeH="0" baseline="0" noProof="0" dirty="0">
                <a:ln>
                  <a:noFill/>
                </a:ln>
                <a:solidFill>
                  <a:srgbClr val="BDE7B9"/>
                </a:solidFill>
                <a:effectLst/>
                <a:uLnTx/>
                <a:uFillTx/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2023</a:t>
            </a:r>
            <a:r>
              <a:rPr kumimoji="1" lang="zh-CN" altLang="en-US" sz="1260" b="0" i="0" u="none" strike="noStrike" kern="1200" cap="none" spc="315" normalizeH="0" baseline="0" noProof="0" dirty="0">
                <a:ln>
                  <a:noFill/>
                </a:ln>
                <a:solidFill>
                  <a:srgbClr val="BDE7B9"/>
                </a:solidFill>
                <a:effectLst/>
                <a:uLnTx/>
                <a:uFillTx/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天猫超市食品趋势报告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55C7A01-B8AA-1B0C-1E11-DD51B4C07929}"/>
              </a:ext>
            </a:extLst>
          </p:cNvPr>
          <p:cNvSpPr txBox="1"/>
          <p:nvPr/>
        </p:nvSpPr>
        <p:spPr>
          <a:xfrm>
            <a:off x="7228833" y="92955"/>
            <a:ext cx="1019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联合发布｜ 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4DD42210-6302-0227-19ED-3E7AE1E6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000" y="92954"/>
            <a:ext cx="245646" cy="24564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F12FB41-8F31-F6EE-F13B-A412C4007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099" y="145175"/>
            <a:ext cx="373471" cy="1511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7E4AF87-234A-04CA-EAA9-3D3584B8AD66}"/>
              </a:ext>
            </a:extLst>
          </p:cNvPr>
          <p:cNvSpPr txBox="1"/>
          <p:nvPr/>
        </p:nvSpPr>
        <p:spPr>
          <a:xfrm>
            <a:off x="607512" y="2124911"/>
            <a:ext cx="526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数据来源：新榜新媒体数据工具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E370490-02A3-594B-BD24-D62A40F4C364}"/>
              </a:ext>
            </a:extLst>
          </p:cNvPr>
          <p:cNvSpPr txBox="1"/>
          <p:nvPr/>
        </p:nvSpPr>
        <p:spPr>
          <a:xfrm>
            <a:off x="607512" y="3039612"/>
            <a:ext cx="526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数据来源：</a:t>
            </a: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WIETOP</a:t>
            </a: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美食趋势定量调研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42CE846-E455-B342-8B8A-24892FA0D7A5}"/>
              </a:ext>
            </a:extLst>
          </p:cNvPr>
          <p:cNvSpPr txBox="1"/>
          <p:nvPr/>
        </p:nvSpPr>
        <p:spPr>
          <a:xfrm>
            <a:off x="1700105" y="4004518"/>
            <a:ext cx="839537" cy="1026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9969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自发粉</a:t>
            </a:r>
            <a:endParaRPr kumimoji="1"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同比增长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101%</a:t>
            </a:r>
            <a:endParaRPr lang="zh-CN" altLang="en-US" sz="1600" b="1" dirty="0">
              <a:solidFill>
                <a:srgbClr val="047C02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70BE759-11FB-E14A-9E51-23B15BAC9D75}"/>
              </a:ext>
            </a:extLst>
          </p:cNvPr>
          <p:cNvSpPr txBox="1"/>
          <p:nvPr/>
        </p:nvSpPr>
        <p:spPr>
          <a:xfrm>
            <a:off x="4434314" y="4014530"/>
            <a:ext cx="1519592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9969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即饮谷物冲调</a:t>
            </a:r>
            <a:endParaRPr kumimoji="1"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同比增长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32%</a:t>
            </a:r>
            <a:endParaRPr kumimoji="1" lang="zh-CN" altLang="en-US" sz="1600" b="1" dirty="0">
              <a:solidFill>
                <a:srgbClr val="047C02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C0C5085C-02CE-8946-B4BE-1C070FB51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66" t="51070" r="52734" b="16623"/>
          <a:stretch/>
        </p:blipFill>
        <p:spPr>
          <a:xfrm>
            <a:off x="1007228" y="4128204"/>
            <a:ext cx="698489" cy="879836"/>
          </a:xfrm>
          <a:prstGeom prst="round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E5D0C373-D237-DF42-A89F-0134013A6D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76" r="4800" b="22590"/>
          <a:stretch/>
        </p:blipFill>
        <p:spPr>
          <a:xfrm>
            <a:off x="3594557" y="4124068"/>
            <a:ext cx="847692" cy="897670"/>
          </a:xfrm>
          <a:prstGeom prst="round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D1C3896-4F72-E0B6-4DBE-174F37492895}"/>
              </a:ext>
            </a:extLst>
          </p:cNvPr>
          <p:cNvSpPr txBox="1"/>
          <p:nvPr/>
        </p:nvSpPr>
        <p:spPr>
          <a:xfrm>
            <a:off x="607512" y="1548938"/>
            <a:ext cx="4166924" cy="39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19797">
              <a:lnSpc>
                <a:spcPct val="150000"/>
              </a:lnSpc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新媒体数据 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1-5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月：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E3377C9-673E-64C4-6CA6-72A153899BAE}"/>
              </a:ext>
            </a:extLst>
          </p:cNvPr>
          <p:cNvSpPr txBox="1"/>
          <p:nvPr/>
        </p:nvSpPr>
        <p:spPr>
          <a:xfrm>
            <a:off x="2945441" y="1439036"/>
            <a:ext cx="5477641" cy="50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懒人调酒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相关笔记记数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1,300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篇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+</a:t>
            </a:r>
            <a:r>
              <a:rPr kumimoji="1" lang="zh-CN" altLang="en-US" sz="14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，</a:t>
            </a:r>
            <a:r>
              <a:rPr kumimoji="1" lang="zh-CN" altLang="en-US" sz="14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累计收藏数约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25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万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C6B73B-5EB6-DDED-51A3-028332D36860}"/>
              </a:ext>
            </a:extLst>
          </p:cNvPr>
          <p:cNvSpPr txBox="1"/>
          <p:nvPr/>
        </p:nvSpPr>
        <p:spPr>
          <a:xfrm>
            <a:off x="1843647" y="6220627"/>
            <a:ext cx="7135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天猫超市数据引用说明：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年销售数据为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FY23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vs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FY22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的销售额对比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CB8241-1539-FF01-672B-947089074464}"/>
              </a:ext>
            </a:extLst>
          </p:cNvPr>
          <p:cNvSpPr/>
          <p:nvPr/>
        </p:nvSpPr>
        <p:spPr>
          <a:xfrm>
            <a:off x="606181" y="3469082"/>
            <a:ext cx="5038891" cy="49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天猫超市以下品类</a:t>
            </a:r>
            <a:r>
              <a:rPr kumimoji="1" lang="en-US" altLang="zh-CN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2023</a:t>
            </a: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年销售表现 ：</a:t>
            </a:r>
          </a:p>
        </p:txBody>
      </p:sp>
    </p:spTree>
    <p:extLst>
      <p:ext uri="{BB962C8B-B14F-4D97-AF65-F5344CB8AC3E}">
        <p14:creationId xmlns:p14="http://schemas.microsoft.com/office/powerpoint/2010/main" val="274908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02CCB82-E14C-CCAC-BF66-C0A4189FC563}"/>
              </a:ext>
            </a:extLst>
          </p:cNvPr>
          <p:cNvSpPr/>
          <p:nvPr/>
        </p:nvSpPr>
        <p:spPr>
          <a:xfrm>
            <a:off x="589494" y="556017"/>
            <a:ext cx="262283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79969"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食愈身心，专人专食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2070EB-5864-5D4F-0F6A-4801D440D217}"/>
              </a:ext>
            </a:extLst>
          </p:cNvPr>
          <p:cNvSpPr/>
          <p:nvPr/>
        </p:nvSpPr>
        <p:spPr>
          <a:xfrm>
            <a:off x="331570" y="619712"/>
            <a:ext cx="201362" cy="253574"/>
          </a:xfrm>
          <a:prstGeom prst="rect">
            <a:avLst/>
          </a:prstGeom>
          <a:solidFill>
            <a:srgbClr val="81E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8B07DE-95CA-38D7-6795-BDED4439FB5C}"/>
              </a:ext>
            </a:extLst>
          </p:cNvPr>
          <p:cNvSpPr/>
          <p:nvPr/>
        </p:nvSpPr>
        <p:spPr>
          <a:xfrm>
            <a:off x="607512" y="1671885"/>
            <a:ext cx="8143134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33%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的消费</a:t>
            </a:r>
            <a:r>
              <a:rPr kumimoji="1" lang="zh-CN" altLang="en-US" sz="14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者认同</a:t>
            </a:r>
            <a:r>
              <a:rPr kumimoji="1" lang="zh-CN" altLang="en-US" sz="1400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“我更愿意选择有塑造身体、抚慰情绪功效的食物，通过进食达到专食专愈的效果”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7C02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AEA20C-251B-4AA1-5ECF-63067A040561}"/>
              </a:ext>
            </a:extLst>
          </p:cNvPr>
          <p:cNvSpPr txBox="1"/>
          <p:nvPr/>
        </p:nvSpPr>
        <p:spPr>
          <a:xfrm>
            <a:off x="607512" y="1003308"/>
            <a:ext cx="4166924" cy="39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1979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新媒体数据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1-4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月：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2DB24C-EC5B-1CC6-681D-B2117B50B7A8}"/>
              </a:ext>
            </a:extLst>
          </p:cNvPr>
          <p:cNvSpPr txBox="1"/>
          <p:nvPr/>
        </p:nvSpPr>
        <p:spPr>
          <a:xfrm>
            <a:off x="2906252" y="871514"/>
            <a:ext cx="5477641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7C02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食愈力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相关笔记数量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47C02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3,900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7C02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篇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47C02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+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，</a:t>
            </a:r>
            <a:r>
              <a:rPr kumimoji="1" lang="zh-CN" altLang="en-US" sz="14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累计收藏数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130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万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+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47C02"/>
              </a:solidFill>
              <a:effectLst/>
              <a:uLnTx/>
              <a:uFillTx/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9B465C-42C6-CCF3-ABD8-867994650CC0}"/>
              </a:ext>
            </a:extLst>
          </p:cNvPr>
          <p:cNvSpPr/>
          <p:nvPr/>
        </p:nvSpPr>
        <p:spPr>
          <a:xfrm>
            <a:off x="0" y="439711"/>
            <a:ext cx="8999537" cy="6040464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F2E620C-1895-455D-F5AB-9A4C11E75807}"/>
              </a:ext>
            </a:extLst>
          </p:cNvPr>
          <p:cNvSpPr/>
          <p:nvPr/>
        </p:nvSpPr>
        <p:spPr>
          <a:xfrm>
            <a:off x="3613" y="4211"/>
            <a:ext cx="8995925" cy="435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1AE82C5-3B25-41FE-F812-43ED2341ECBD}"/>
              </a:ext>
            </a:extLst>
          </p:cNvPr>
          <p:cNvSpPr txBox="1"/>
          <p:nvPr/>
        </p:nvSpPr>
        <p:spPr>
          <a:xfrm>
            <a:off x="270560" y="98609"/>
            <a:ext cx="3334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60" b="0" i="0" u="none" strike="noStrike" kern="1200" cap="none" spc="315" normalizeH="0" baseline="0" noProof="0" dirty="0">
                <a:ln>
                  <a:noFill/>
                </a:ln>
                <a:solidFill>
                  <a:srgbClr val="BDE7B9"/>
                </a:solidFill>
                <a:effectLst/>
                <a:uLnTx/>
                <a:uFillTx/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2023</a:t>
            </a:r>
            <a:r>
              <a:rPr kumimoji="1" lang="zh-CN" altLang="en-US" sz="1260" b="0" i="0" u="none" strike="noStrike" kern="1200" cap="none" spc="315" normalizeH="0" baseline="0" noProof="0" dirty="0">
                <a:ln>
                  <a:noFill/>
                </a:ln>
                <a:solidFill>
                  <a:srgbClr val="BDE7B9"/>
                </a:solidFill>
                <a:effectLst/>
                <a:uLnTx/>
                <a:uFillTx/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天猫超市食品趋势报告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55C7A01-B8AA-1B0C-1E11-DD51B4C07929}"/>
              </a:ext>
            </a:extLst>
          </p:cNvPr>
          <p:cNvSpPr txBox="1"/>
          <p:nvPr/>
        </p:nvSpPr>
        <p:spPr>
          <a:xfrm>
            <a:off x="7228833" y="92955"/>
            <a:ext cx="1019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联合发布｜ 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4DD42210-6302-0227-19ED-3E7AE1E6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000" y="92954"/>
            <a:ext cx="245646" cy="24564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F12FB41-8F31-F6EE-F13B-A412C4007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099" y="145175"/>
            <a:ext cx="373471" cy="1511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7E4AF87-234A-04CA-EAA9-3D3584B8AD66}"/>
              </a:ext>
            </a:extLst>
          </p:cNvPr>
          <p:cNvSpPr txBox="1"/>
          <p:nvPr/>
        </p:nvSpPr>
        <p:spPr>
          <a:xfrm>
            <a:off x="615648" y="1500700"/>
            <a:ext cx="526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数据来源：新榜新媒体数据工具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061015E-85EB-F845-BD2E-AD119E664228}"/>
              </a:ext>
            </a:extLst>
          </p:cNvPr>
          <p:cNvSpPr txBox="1"/>
          <p:nvPr/>
        </p:nvSpPr>
        <p:spPr>
          <a:xfrm>
            <a:off x="615648" y="4644005"/>
            <a:ext cx="5335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9969">
              <a:defRPr/>
            </a:pP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数据来源：</a:t>
            </a: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WIETOP</a:t>
            </a: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美食趋势定量调研</a:t>
            </a:r>
          </a:p>
        </p:txBody>
      </p:sp>
      <p:sp>
        <p:nvSpPr>
          <p:cNvPr id="47" name="矩形: 圆角 74">
            <a:extLst>
              <a:ext uri="{FF2B5EF4-FFF2-40B4-BE49-F238E27FC236}">
                <a16:creationId xmlns:a16="http://schemas.microsoft.com/office/drawing/2014/main" id="{6E898ABF-469F-4841-BB9C-4853D64ECC1A}"/>
              </a:ext>
            </a:extLst>
          </p:cNvPr>
          <p:cNvSpPr>
            <a:spLocks noChangeAspect="1"/>
          </p:cNvSpPr>
          <p:nvPr/>
        </p:nvSpPr>
        <p:spPr>
          <a:xfrm>
            <a:off x="7066107" y="2742416"/>
            <a:ext cx="491292" cy="49129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7792" rtlCol="0" anchor="ctr"/>
          <a:lstStyle/>
          <a:p>
            <a:pPr algn="ctr" defTabSz="479969">
              <a:defRPr/>
            </a:pPr>
            <a:endParaRPr lang="zh-CN" altLang="en-US" sz="1050" dirty="0">
              <a:solidFill>
                <a:prstClr val="black">
                  <a:lumMod val="75000"/>
                  <a:lumOff val="25000"/>
                </a:prst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48" name="图形 47">
            <a:extLst>
              <a:ext uri="{FF2B5EF4-FFF2-40B4-BE49-F238E27FC236}">
                <a16:creationId xmlns:a16="http://schemas.microsoft.com/office/drawing/2014/main" id="{EA2669BC-F3A4-ED40-8DAE-B74551C64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8914" y="2845924"/>
            <a:ext cx="351584" cy="351584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B008976C-6609-DB40-AD85-19D4E9540FC5}"/>
              </a:ext>
            </a:extLst>
          </p:cNvPr>
          <p:cNvSpPr/>
          <p:nvPr/>
        </p:nvSpPr>
        <p:spPr>
          <a:xfrm>
            <a:off x="6483070" y="3269342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9969"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19%</a:t>
            </a:r>
          </a:p>
          <a:p>
            <a:pPr algn="ctr" defTabSz="479969"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加班时刻</a:t>
            </a:r>
            <a:r>
              <a:rPr kumimoji="1" lang="en-US" altLang="zh-CN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学习紧张期间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51" name="矩形: 圆角 74">
            <a:extLst>
              <a:ext uri="{FF2B5EF4-FFF2-40B4-BE49-F238E27FC236}">
                <a16:creationId xmlns:a16="http://schemas.microsoft.com/office/drawing/2014/main" id="{444D361B-DCD6-1D42-9612-62240191B098}"/>
              </a:ext>
            </a:extLst>
          </p:cNvPr>
          <p:cNvSpPr>
            <a:spLocks noChangeAspect="1"/>
          </p:cNvSpPr>
          <p:nvPr/>
        </p:nvSpPr>
        <p:spPr>
          <a:xfrm>
            <a:off x="5686115" y="2742416"/>
            <a:ext cx="491292" cy="49129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7792" rtlCol="0" anchor="ctr"/>
          <a:lstStyle/>
          <a:p>
            <a:pPr algn="ctr" defTabSz="479969">
              <a:defRPr/>
            </a:pPr>
            <a:endParaRPr lang="zh-CN" altLang="en-US" sz="1050" dirty="0">
              <a:solidFill>
                <a:prstClr val="black">
                  <a:lumMod val="75000"/>
                  <a:lumOff val="25000"/>
                </a:prst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52" name="图形 51">
            <a:extLst>
              <a:ext uri="{FF2B5EF4-FFF2-40B4-BE49-F238E27FC236}">
                <a16:creationId xmlns:a16="http://schemas.microsoft.com/office/drawing/2014/main" id="{31560EED-A381-5E4D-B4FF-11139A01AA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4043" y="2851950"/>
            <a:ext cx="278233" cy="278233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DAB6AA1B-C81B-7F44-9B45-A7145461E974}"/>
              </a:ext>
            </a:extLst>
          </p:cNvPr>
          <p:cNvSpPr/>
          <p:nvPr/>
        </p:nvSpPr>
        <p:spPr>
          <a:xfrm>
            <a:off x="5417471" y="3261723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9969"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25%</a:t>
            </a:r>
          </a:p>
          <a:p>
            <a:pPr algn="ctr" defTabSz="479969"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情绪</a:t>
            </a:r>
            <a:r>
              <a:rPr kumimoji="1" lang="en-US" altLang="zh-CN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EMO</a:t>
            </a: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时刻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54" name="圆角矩形 53">
            <a:extLst>
              <a:ext uri="{FF2B5EF4-FFF2-40B4-BE49-F238E27FC236}">
                <a16:creationId xmlns:a16="http://schemas.microsoft.com/office/drawing/2014/main" id="{C8F283F9-EC32-A846-94A3-8BC7E77F0A52}"/>
              </a:ext>
            </a:extLst>
          </p:cNvPr>
          <p:cNvSpPr/>
          <p:nvPr/>
        </p:nvSpPr>
        <p:spPr>
          <a:xfrm>
            <a:off x="691505" y="2600069"/>
            <a:ext cx="3850379" cy="1216554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6" name="矩形: 圆角 74">
            <a:extLst>
              <a:ext uri="{FF2B5EF4-FFF2-40B4-BE49-F238E27FC236}">
                <a16:creationId xmlns:a16="http://schemas.microsoft.com/office/drawing/2014/main" id="{305E2368-FCCF-EB4C-9585-2A0047B17367}"/>
              </a:ext>
            </a:extLst>
          </p:cNvPr>
          <p:cNvSpPr>
            <a:spLocks noChangeAspect="1"/>
          </p:cNvSpPr>
          <p:nvPr/>
        </p:nvSpPr>
        <p:spPr>
          <a:xfrm>
            <a:off x="1471601" y="2742416"/>
            <a:ext cx="491292" cy="49129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7792" rtlCol="0" anchor="ctr"/>
          <a:lstStyle/>
          <a:p>
            <a:pPr algn="ctr" defTabSz="479969">
              <a:defRPr/>
            </a:pPr>
            <a:endParaRPr lang="zh-CN" altLang="en-US" sz="1050" dirty="0">
              <a:solidFill>
                <a:prstClr val="black">
                  <a:lumMod val="75000"/>
                  <a:lumOff val="25000"/>
                </a:prst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57" name="图形 56">
            <a:extLst>
              <a:ext uri="{FF2B5EF4-FFF2-40B4-BE49-F238E27FC236}">
                <a16:creationId xmlns:a16="http://schemas.microsoft.com/office/drawing/2014/main" id="{AACB0D76-4A32-6F4F-9521-6E638F73C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40448" y="2816841"/>
            <a:ext cx="359039" cy="359039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53152A4B-4813-FA46-8DC1-CBDAE5677561}"/>
              </a:ext>
            </a:extLst>
          </p:cNvPr>
          <p:cNvSpPr/>
          <p:nvPr/>
        </p:nvSpPr>
        <p:spPr>
          <a:xfrm>
            <a:off x="1215664" y="3269342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9969"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43%</a:t>
            </a:r>
          </a:p>
          <a:p>
            <a:pPr algn="ctr" defTabSz="479969"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休闲放松时刻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60" name="矩形: 圆角 74">
            <a:extLst>
              <a:ext uri="{FF2B5EF4-FFF2-40B4-BE49-F238E27FC236}">
                <a16:creationId xmlns:a16="http://schemas.microsoft.com/office/drawing/2014/main" id="{90547B0B-862B-424A-9E72-BB1C0F772949}"/>
              </a:ext>
            </a:extLst>
          </p:cNvPr>
          <p:cNvSpPr>
            <a:spLocks noChangeAspect="1"/>
          </p:cNvSpPr>
          <p:nvPr/>
        </p:nvSpPr>
        <p:spPr>
          <a:xfrm>
            <a:off x="3676731" y="2742416"/>
            <a:ext cx="491292" cy="49129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7792" rtlCol="0" anchor="ctr"/>
          <a:lstStyle/>
          <a:p>
            <a:pPr algn="ctr" defTabSz="479969">
              <a:defRPr/>
            </a:pPr>
            <a:endParaRPr lang="zh-CN" altLang="en-US" sz="1050" dirty="0">
              <a:solidFill>
                <a:prstClr val="black">
                  <a:lumMod val="75000"/>
                  <a:lumOff val="25000"/>
                </a:prst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61" name="图形 60">
            <a:extLst>
              <a:ext uri="{FF2B5EF4-FFF2-40B4-BE49-F238E27FC236}">
                <a16:creationId xmlns:a16="http://schemas.microsoft.com/office/drawing/2014/main" id="{2B1B4D0A-1DA5-6B4E-91B4-9F235BA5A5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43002" y="2825984"/>
            <a:ext cx="346901" cy="346901"/>
          </a:xfrm>
          <a:prstGeom prst="rect">
            <a:avLst/>
          </a:prstGeom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BE141DAC-133B-DD44-8653-07774EA9E9E3}"/>
              </a:ext>
            </a:extLst>
          </p:cNvPr>
          <p:cNvSpPr/>
          <p:nvPr/>
        </p:nvSpPr>
        <p:spPr>
          <a:xfrm>
            <a:off x="3382674" y="3256184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9969"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35%</a:t>
            </a:r>
          </a:p>
          <a:p>
            <a:pPr algn="ctr" defTabSz="479969"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自我犒劳</a:t>
            </a:r>
            <a:r>
              <a:rPr kumimoji="1" lang="en-US" altLang="zh-CN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奖赏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64" name="矩形: 圆角 74">
            <a:extLst>
              <a:ext uri="{FF2B5EF4-FFF2-40B4-BE49-F238E27FC236}">
                <a16:creationId xmlns:a16="http://schemas.microsoft.com/office/drawing/2014/main" id="{0006DEC9-4690-764C-95E2-59EFD64D7298}"/>
              </a:ext>
            </a:extLst>
          </p:cNvPr>
          <p:cNvSpPr>
            <a:spLocks noChangeAspect="1"/>
          </p:cNvSpPr>
          <p:nvPr/>
        </p:nvSpPr>
        <p:spPr>
          <a:xfrm>
            <a:off x="2620411" y="2742416"/>
            <a:ext cx="491292" cy="49129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7792" rtlCol="0" anchor="ctr"/>
          <a:lstStyle/>
          <a:p>
            <a:pPr algn="ctr" defTabSz="479969">
              <a:defRPr/>
            </a:pPr>
            <a:endParaRPr lang="zh-CN" altLang="en-US" sz="1050" dirty="0">
              <a:solidFill>
                <a:prstClr val="black">
                  <a:lumMod val="75000"/>
                  <a:lumOff val="25000"/>
                </a:prst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65" name="图形 64">
            <a:extLst>
              <a:ext uri="{FF2B5EF4-FFF2-40B4-BE49-F238E27FC236}">
                <a16:creationId xmlns:a16="http://schemas.microsoft.com/office/drawing/2014/main" id="{6331D5BB-2A0C-CA40-B982-EB256262D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72885" y="2804697"/>
            <a:ext cx="379172" cy="379172"/>
          </a:xfrm>
          <a:prstGeom prst="rect">
            <a:avLst/>
          </a:prstGeom>
        </p:spPr>
      </p:pic>
      <p:sp>
        <p:nvSpPr>
          <p:cNvPr id="66" name="矩形 65">
            <a:extLst>
              <a:ext uri="{FF2B5EF4-FFF2-40B4-BE49-F238E27FC236}">
                <a16:creationId xmlns:a16="http://schemas.microsoft.com/office/drawing/2014/main" id="{BCAEA36F-D9C4-8E45-9CAE-551E90F6BB0B}"/>
              </a:ext>
            </a:extLst>
          </p:cNvPr>
          <p:cNvSpPr/>
          <p:nvPr/>
        </p:nvSpPr>
        <p:spPr>
          <a:xfrm>
            <a:off x="2301155" y="3271490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9969"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39%</a:t>
            </a:r>
          </a:p>
          <a:p>
            <a:pPr algn="ctr" defTabSz="479969"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心情愉悦时刻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AB72E5A-EE93-BE48-AE25-7278485581ED}"/>
              </a:ext>
            </a:extLst>
          </p:cNvPr>
          <p:cNvSpPr txBox="1"/>
          <p:nvPr/>
        </p:nvSpPr>
        <p:spPr>
          <a:xfrm>
            <a:off x="681765" y="2592365"/>
            <a:ext cx="593061" cy="1224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eaVert" wrap="square" rtlCol="0" anchor="t" anchorCtr="0">
            <a:noAutofit/>
          </a:bodyPr>
          <a:lstStyle/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好上加好时刻</a:t>
            </a:r>
            <a:endParaRPr kumimoji="1" lang="en-US" altLang="zh-CN" sz="14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D4294920-F2F7-4544-A18F-FB7A45DD1B33}"/>
              </a:ext>
            </a:extLst>
          </p:cNvPr>
          <p:cNvSpPr/>
          <p:nvPr/>
        </p:nvSpPr>
        <p:spPr>
          <a:xfrm>
            <a:off x="4742410" y="2603978"/>
            <a:ext cx="3687487" cy="1216554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444489C-E935-3546-B572-A87ED220795C}"/>
              </a:ext>
            </a:extLst>
          </p:cNvPr>
          <p:cNvSpPr txBox="1"/>
          <p:nvPr/>
        </p:nvSpPr>
        <p:spPr>
          <a:xfrm>
            <a:off x="4717609" y="2594167"/>
            <a:ext cx="589263" cy="1234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eaVert" wrap="square" rtlCol="0" anchor="t" anchorCtr="0">
            <a:noAutofit/>
          </a:bodyPr>
          <a:lstStyle/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扭负为正时刻</a:t>
            </a:r>
            <a:endParaRPr kumimoji="1" lang="en-US" altLang="zh-CN" sz="14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1E05D1FB-7AB8-5040-80C4-968E9AD4633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2193" t="53870" r="10050" b="7214"/>
          <a:stretch/>
        </p:blipFill>
        <p:spPr>
          <a:xfrm>
            <a:off x="3813172" y="5330411"/>
            <a:ext cx="607394" cy="805955"/>
          </a:xfrm>
          <a:prstGeom prst="roundRect">
            <a:avLst/>
          </a:prstGeom>
        </p:spPr>
      </p:pic>
      <p:sp>
        <p:nvSpPr>
          <p:cNvPr id="73" name="文本框 72">
            <a:extLst>
              <a:ext uri="{FF2B5EF4-FFF2-40B4-BE49-F238E27FC236}">
                <a16:creationId xmlns:a16="http://schemas.microsoft.com/office/drawing/2014/main" id="{D408AF78-FF30-9C41-8AA7-56C5078163F3}"/>
              </a:ext>
            </a:extLst>
          </p:cNvPr>
          <p:cNvSpPr txBox="1"/>
          <p:nvPr/>
        </p:nvSpPr>
        <p:spPr>
          <a:xfrm>
            <a:off x="2262783" y="5165038"/>
            <a:ext cx="911054" cy="1026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9969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山茶油</a:t>
            </a:r>
            <a:endParaRPr kumimoji="1"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同比增长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39%</a:t>
            </a:r>
            <a:endParaRPr lang="zh-CN" altLang="en-US" sz="1600" b="1" dirty="0">
              <a:solidFill>
                <a:srgbClr val="047C02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E30EB578-3A38-9449-ACF9-613F6DB5586E}"/>
              </a:ext>
            </a:extLst>
          </p:cNvPr>
          <p:cNvSpPr txBox="1"/>
          <p:nvPr/>
        </p:nvSpPr>
        <p:spPr>
          <a:xfrm>
            <a:off x="4394814" y="5176472"/>
            <a:ext cx="1092529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9969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牛油果油</a:t>
            </a:r>
            <a:endParaRPr kumimoji="1"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同比增长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1706%</a:t>
            </a:r>
            <a:endParaRPr kumimoji="1" lang="zh-CN" altLang="en-US" sz="1600" b="1" dirty="0">
              <a:solidFill>
                <a:srgbClr val="047C02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1E7446E2-2F65-0043-8BDF-1FDC1836CEAE}"/>
              </a:ext>
            </a:extLst>
          </p:cNvPr>
          <p:cNvSpPr txBox="1"/>
          <p:nvPr/>
        </p:nvSpPr>
        <p:spPr>
          <a:xfrm>
            <a:off x="6559489" y="5216215"/>
            <a:ext cx="1699603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9969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亚麻籽</a:t>
            </a:r>
            <a:r>
              <a:rPr kumimoji="1"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芥花籽油</a:t>
            </a:r>
            <a:endParaRPr kumimoji="1"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同比增长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27%</a:t>
            </a:r>
            <a:endParaRPr kumimoji="1" lang="zh-CN" altLang="en-US" sz="1600" b="1" dirty="0">
              <a:solidFill>
                <a:srgbClr val="047C02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77" name="图片 76">
            <a:extLst>
              <a:ext uri="{FF2B5EF4-FFF2-40B4-BE49-F238E27FC236}">
                <a16:creationId xmlns:a16="http://schemas.microsoft.com/office/drawing/2014/main" id="{ACEEF6BB-7100-1148-9669-22807968A47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7532" t="28462" r="28409" b="16534"/>
          <a:stretch/>
        </p:blipFill>
        <p:spPr>
          <a:xfrm>
            <a:off x="1669371" y="5330120"/>
            <a:ext cx="624285" cy="804048"/>
          </a:xfrm>
          <a:prstGeom prst="round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A8C7F0FC-ED58-024E-863E-997F9BE398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839" t="31882" r="53826" b="48179"/>
          <a:stretch/>
        </p:blipFill>
        <p:spPr>
          <a:xfrm>
            <a:off x="5876326" y="5328736"/>
            <a:ext cx="685463" cy="805433"/>
          </a:xfrm>
          <a:prstGeom prst="roundRect">
            <a:avLst/>
          </a:prstGeom>
        </p:spPr>
      </p:pic>
      <p:sp>
        <p:nvSpPr>
          <p:cNvPr id="79" name="矩形 78">
            <a:extLst>
              <a:ext uri="{FF2B5EF4-FFF2-40B4-BE49-F238E27FC236}">
                <a16:creationId xmlns:a16="http://schemas.microsoft.com/office/drawing/2014/main" id="{8ED9BC4E-48C6-DE4B-8C74-A47917B9A8AA}"/>
              </a:ext>
            </a:extLst>
          </p:cNvPr>
          <p:cNvSpPr/>
          <p:nvPr/>
        </p:nvSpPr>
        <p:spPr>
          <a:xfrm>
            <a:off x="618064" y="3782494"/>
            <a:ext cx="7844491" cy="870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33%</a:t>
            </a:r>
            <a:r>
              <a:rPr kumimoji="1" lang="zh-CN" altLang="en-US" sz="2000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的消费者认同</a:t>
            </a:r>
            <a:r>
              <a:rPr kumimoji="1" lang="zh-CN" altLang="en-US" sz="1400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“我会按照自己</a:t>
            </a:r>
            <a:r>
              <a:rPr kumimoji="1" lang="en-US" altLang="zh-CN" sz="1400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kumimoji="1" lang="zh-CN" altLang="en-US" sz="1400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家庭成员阶段需求</a:t>
            </a:r>
            <a:r>
              <a:rPr kumimoji="1" lang="en-US" altLang="zh-CN" sz="1400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kumimoji="1" lang="zh-CN" altLang="en-US" sz="1400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生活状态针对选择食物，遵循专人专吃保证身心处于较好的状态”</a:t>
            </a:r>
            <a:endParaRPr kumimoji="1" lang="zh-CN" altLang="en-US" sz="1260" b="0" i="0" u="none" strike="noStrike" kern="1200" cap="none" spc="0" normalizeH="0" baseline="0" noProof="0" dirty="0">
              <a:ln>
                <a:noFill/>
              </a:ln>
              <a:solidFill>
                <a:srgbClr val="047C02"/>
              </a:solidFill>
              <a:effectLst/>
              <a:uLnTx/>
              <a:uFillTx/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EAE35A-989B-72E0-3D34-A67D571C6E26}"/>
              </a:ext>
            </a:extLst>
          </p:cNvPr>
          <p:cNvSpPr/>
          <p:nvPr/>
        </p:nvSpPr>
        <p:spPr>
          <a:xfrm>
            <a:off x="607512" y="2149232"/>
            <a:ext cx="4525727" cy="49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CN" altLang="en-US" sz="2000" b="1" dirty="0">
                <a:solidFill>
                  <a:srgbClr val="047C02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日常食愈场景：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89E310-3475-79CE-5875-C87568B2AF5F}"/>
              </a:ext>
            </a:extLst>
          </p:cNvPr>
          <p:cNvSpPr txBox="1"/>
          <p:nvPr/>
        </p:nvSpPr>
        <p:spPr>
          <a:xfrm>
            <a:off x="1843647" y="6220627"/>
            <a:ext cx="7135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天猫超市数据引用说明：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年销售数据为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FY23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vs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FY22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的销售额对比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C07E42E-07B5-EE20-B75B-DA9EFD9A7EB1}"/>
              </a:ext>
            </a:extLst>
          </p:cNvPr>
          <p:cNvSpPr/>
          <p:nvPr/>
        </p:nvSpPr>
        <p:spPr>
          <a:xfrm>
            <a:off x="606181" y="4829798"/>
            <a:ext cx="5038891" cy="49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天猫超市以下品类</a:t>
            </a:r>
            <a:r>
              <a:rPr kumimoji="1" lang="en-US" altLang="zh-CN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2023</a:t>
            </a: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年销售表现 ：</a:t>
            </a:r>
          </a:p>
        </p:txBody>
      </p:sp>
    </p:spTree>
    <p:extLst>
      <p:ext uri="{BB962C8B-B14F-4D97-AF65-F5344CB8AC3E}">
        <p14:creationId xmlns:p14="http://schemas.microsoft.com/office/powerpoint/2010/main" val="318901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02CCB82-E14C-CCAC-BF66-C0A4189FC563}"/>
              </a:ext>
            </a:extLst>
          </p:cNvPr>
          <p:cNvSpPr/>
          <p:nvPr/>
        </p:nvSpPr>
        <p:spPr>
          <a:xfrm>
            <a:off x="572121" y="561808"/>
            <a:ext cx="316464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借美食构建地方生活记忆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2070EB-5864-5D4F-0F6A-4801D440D217}"/>
              </a:ext>
            </a:extLst>
          </p:cNvPr>
          <p:cNvSpPr/>
          <p:nvPr/>
        </p:nvSpPr>
        <p:spPr>
          <a:xfrm>
            <a:off x="331570" y="619712"/>
            <a:ext cx="201362" cy="253574"/>
          </a:xfrm>
          <a:prstGeom prst="rect">
            <a:avLst/>
          </a:prstGeom>
          <a:solidFill>
            <a:srgbClr val="81E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89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8B07DE-95CA-38D7-6795-BDED4439FB5C}"/>
              </a:ext>
            </a:extLst>
          </p:cNvPr>
          <p:cNvSpPr/>
          <p:nvPr/>
        </p:nvSpPr>
        <p:spPr>
          <a:xfrm>
            <a:off x="607512" y="1868422"/>
            <a:ext cx="7908065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1" lang="en-US" altLang="zh-CN" sz="2000" b="1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44%</a:t>
            </a:r>
            <a:r>
              <a:rPr kumimoji="1" lang="zh-CN" altLang="en-US" sz="2000" b="1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zh-CN" altLang="en-US" sz="14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的消费者认同</a:t>
            </a:r>
            <a:r>
              <a:rPr kumimoji="1" lang="zh-CN" altLang="en-US" sz="1400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“</a:t>
            </a:r>
            <a:r>
              <a:rPr kumimoji="1" lang="zh-CN" altLang="en-US" sz="14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我喜欢通过品尝美食来回忆往昔，因为美食实际上也承载了地方生活回忆</a:t>
            </a:r>
            <a:r>
              <a:rPr kumimoji="1" lang="zh-CN" altLang="en-US" sz="1400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”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AEA20C-251B-4AA1-5ECF-63067A040561}"/>
              </a:ext>
            </a:extLst>
          </p:cNvPr>
          <p:cNvSpPr txBox="1"/>
          <p:nvPr/>
        </p:nvSpPr>
        <p:spPr>
          <a:xfrm>
            <a:off x="607512" y="945962"/>
            <a:ext cx="4166924" cy="39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9797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新媒体数据 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1-5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月：</a:t>
            </a:r>
            <a:endParaRPr lang="en-US" altLang="zh-CN" sz="147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2DB24C-EC5B-1CC6-681D-B2117B50B7A8}"/>
              </a:ext>
            </a:extLst>
          </p:cNvPr>
          <p:cNvSpPr txBox="1"/>
          <p:nvPr/>
        </p:nvSpPr>
        <p:spPr>
          <a:xfrm>
            <a:off x="2906252" y="814131"/>
            <a:ext cx="5477641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淄博烧烤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相关笔记数量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6.9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万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，</a:t>
            </a:r>
            <a:r>
              <a:rPr kumimoji="1" lang="zh-CN" altLang="en-US" sz="14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累计获赞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1,500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万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+</a:t>
            </a:r>
            <a:endParaRPr kumimoji="1" lang="zh-CN" altLang="en-US" sz="14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A8A5170-4261-E892-162B-F236B100CCB7}"/>
              </a:ext>
            </a:extLst>
          </p:cNvPr>
          <p:cNvSpPr/>
          <p:nvPr/>
        </p:nvSpPr>
        <p:spPr>
          <a:xfrm>
            <a:off x="607511" y="2837798"/>
            <a:ext cx="4525727" cy="49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CN" altLang="en-US" sz="2000" b="1" dirty="0">
                <a:solidFill>
                  <a:srgbClr val="047C02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消费者偏好的地方美食：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9B465C-42C6-CCF3-ABD8-867994650CC0}"/>
              </a:ext>
            </a:extLst>
          </p:cNvPr>
          <p:cNvSpPr/>
          <p:nvPr/>
        </p:nvSpPr>
        <p:spPr>
          <a:xfrm>
            <a:off x="0" y="439711"/>
            <a:ext cx="8999537" cy="6040464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F2E620C-1895-455D-F5AB-9A4C11E75807}"/>
              </a:ext>
            </a:extLst>
          </p:cNvPr>
          <p:cNvSpPr/>
          <p:nvPr/>
        </p:nvSpPr>
        <p:spPr>
          <a:xfrm>
            <a:off x="3613" y="4211"/>
            <a:ext cx="8995925" cy="435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1AE82C5-3B25-41FE-F812-43ED2341ECBD}"/>
              </a:ext>
            </a:extLst>
          </p:cNvPr>
          <p:cNvSpPr txBox="1"/>
          <p:nvPr/>
        </p:nvSpPr>
        <p:spPr>
          <a:xfrm>
            <a:off x="270560" y="98609"/>
            <a:ext cx="3334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zh-CN" sz="1260" spc="315" dirty="0">
                <a:solidFill>
                  <a:srgbClr val="BDE7B9"/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2023</a:t>
            </a:r>
            <a:r>
              <a:rPr kumimoji="1" lang="zh-CN" altLang="en-US" sz="1260" spc="315" dirty="0">
                <a:solidFill>
                  <a:srgbClr val="BDE7B9"/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天猫超市食品趋势报告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55C7A01-B8AA-1B0C-1E11-DD51B4C07929}"/>
              </a:ext>
            </a:extLst>
          </p:cNvPr>
          <p:cNvSpPr txBox="1"/>
          <p:nvPr/>
        </p:nvSpPr>
        <p:spPr>
          <a:xfrm>
            <a:off x="7228833" y="92955"/>
            <a:ext cx="1019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050" dirty="0">
                <a:solidFill>
                  <a:prstClr val="white"/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联合发布｜ 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4DD42210-6302-0227-19ED-3E7AE1E6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000" y="92954"/>
            <a:ext cx="245646" cy="24564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F12FB41-8F31-F6EE-F13B-A412C4007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099" y="145175"/>
            <a:ext cx="373471" cy="1511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7E4AF87-234A-04CA-EAA9-3D3584B8AD66}"/>
              </a:ext>
            </a:extLst>
          </p:cNvPr>
          <p:cNvSpPr txBox="1"/>
          <p:nvPr/>
        </p:nvSpPr>
        <p:spPr>
          <a:xfrm>
            <a:off x="615648" y="1696643"/>
            <a:ext cx="526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数据来源：新榜新媒体数据工具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5798A83-6971-A846-8998-86A70CC3EF1F}"/>
              </a:ext>
            </a:extLst>
          </p:cNvPr>
          <p:cNvSpPr/>
          <p:nvPr/>
        </p:nvSpPr>
        <p:spPr>
          <a:xfrm>
            <a:off x="607512" y="2265799"/>
            <a:ext cx="7908065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1" lang="en-US" altLang="zh-CN" sz="2000" b="1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58%</a:t>
            </a:r>
            <a:r>
              <a:rPr kumimoji="1" lang="zh-CN" altLang="en-US" sz="2000" b="1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zh-CN" altLang="en-US" sz="14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的消费者认同</a:t>
            </a:r>
            <a:r>
              <a:rPr kumimoji="1" lang="zh-CN" altLang="en-US" sz="1400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“</a:t>
            </a:r>
            <a:r>
              <a:rPr kumimoji="1" lang="zh-CN" altLang="en-US" sz="14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我喜欢通过品尝美食去感受不同地方</a:t>
            </a:r>
            <a:r>
              <a:rPr kumimoji="1" lang="en-US" altLang="zh-CN" sz="14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kumimoji="1" lang="zh-CN" altLang="en-US" sz="14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城市的特色</a:t>
            </a:r>
            <a:r>
              <a:rPr kumimoji="1" lang="zh-CN" altLang="en-US" sz="1400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”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</a:p>
        </p:txBody>
      </p:sp>
      <p:sp>
        <p:nvSpPr>
          <p:cNvPr id="40" name="矩形: 圆角 35">
            <a:extLst>
              <a:ext uri="{FF2B5EF4-FFF2-40B4-BE49-F238E27FC236}">
                <a16:creationId xmlns:a16="http://schemas.microsoft.com/office/drawing/2014/main" id="{7021CCCA-8E3F-934B-9944-6E3796D100D3}"/>
              </a:ext>
            </a:extLst>
          </p:cNvPr>
          <p:cNvSpPr/>
          <p:nvPr/>
        </p:nvSpPr>
        <p:spPr>
          <a:xfrm>
            <a:off x="696974" y="3390945"/>
            <a:ext cx="3600000" cy="396000"/>
          </a:xfrm>
          <a:prstGeom prst="roundRect">
            <a:avLst>
              <a:gd name="adj" fmla="val 50000"/>
            </a:avLst>
          </a:prstGeom>
          <a:solidFill>
            <a:srgbClr val="037C0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E9243FF-E100-264A-B0CF-047FA7CF0A67}"/>
              </a:ext>
            </a:extLst>
          </p:cNvPr>
          <p:cNvSpPr txBox="1"/>
          <p:nvPr/>
        </p:nvSpPr>
        <p:spPr>
          <a:xfrm>
            <a:off x="3732163" y="3413513"/>
            <a:ext cx="840463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9969">
              <a:defRPr/>
            </a:pPr>
            <a:r>
              <a:rPr kumimoji="1" lang="en-US" altLang="zh-CN" sz="16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70%</a:t>
            </a:r>
            <a:endParaRPr lang="zh-CN" altLang="en-US" sz="1600" dirty="0">
              <a:solidFill>
                <a:srgbClr val="037C01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3" name="矩形: 圆角 348">
            <a:extLst>
              <a:ext uri="{FF2B5EF4-FFF2-40B4-BE49-F238E27FC236}">
                <a16:creationId xmlns:a16="http://schemas.microsoft.com/office/drawing/2014/main" id="{10B0B7B8-36D5-FD41-A5A0-ACA216E6CD7B}"/>
              </a:ext>
            </a:extLst>
          </p:cNvPr>
          <p:cNvSpPr/>
          <p:nvPr/>
        </p:nvSpPr>
        <p:spPr>
          <a:xfrm>
            <a:off x="691506" y="3390945"/>
            <a:ext cx="3060000" cy="396000"/>
          </a:xfrm>
          <a:prstGeom prst="roundRect">
            <a:avLst>
              <a:gd name="adj" fmla="val 50000"/>
            </a:avLst>
          </a:prstGeom>
          <a:solidFill>
            <a:srgbClr val="037C0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7792" rtlCol="0" anchor="ctr"/>
          <a:lstStyle/>
          <a:p>
            <a:pPr algn="r" defTabSz="479969">
              <a:defRPr/>
            </a:pPr>
            <a:r>
              <a:rPr lang="zh-CN" altLang="en-US" sz="1200" dirty="0">
                <a:solidFill>
                  <a:schemeClr val="bg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本地街头美食</a:t>
            </a:r>
            <a:r>
              <a:rPr lang="en-US" altLang="zh-CN" sz="1200" dirty="0">
                <a:solidFill>
                  <a:schemeClr val="bg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lang="zh-CN" altLang="en-US" sz="1200" dirty="0">
                <a:solidFill>
                  <a:schemeClr val="bg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路边摊</a:t>
            </a:r>
          </a:p>
        </p:txBody>
      </p:sp>
      <p:pic>
        <p:nvPicPr>
          <p:cNvPr id="44" name="图形 43">
            <a:extLst>
              <a:ext uri="{FF2B5EF4-FFF2-40B4-BE49-F238E27FC236}">
                <a16:creationId xmlns:a16="http://schemas.microsoft.com/office/drawing/2014/main" id="{B4F3C616-1F3E-3948-B02D-8DBA4D11A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466" y="3437779"/>
            <a:ext cx="302333" cy="302333"/>
          </a:xfrm>
          <a:prstGeom prst="rect">
            <a:avLst/>
          </a:prstGeom>
        </p:spPr>
      </p:pic>
      <p:sp>
        <p:nvSpPr>
          <p:cNvPr id="45" name="矩形: 圆角 35">
            <a:extLst>
              <a:ext uri="{FF2B5EF4-FFF2-40B4-BE49-F238E27FC236}">
                <a16:creationId xmlns:a16="http://schemas.microsoft.com/office/drawing/2014/main" id="{455811CC-924B-DD4B-9110-6353A5A76014}"/>
              </a:ext>
            </a:extLst>
          </p:cNvPr>
          <p:cNvSpPr/>
          <p:nvPr/>
        </p:nvSpPr>
        <p:spPr>
          <a:xfrm>
            <a:off x="4732938" y="3390945"/>
            <a:ext cx="3420000" cy="396000"/>
          </a:xfrm>
          <a:prstGeom prst="roundRect">
            <a:avLst>
              <a:gd name="adj" fmla="val 50000"/>
            </a:avLst>
          </a:prstGeom>
          <a:solidFill>
            <a:srgbClr val="037C0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EA34871-EC35-0143-ACD1-0586029E3140}"/>
              </a:ext>
            </a:extLst>
          </p:cNvPr>
          <p:cNvSpPr txBox="1"/>
          <p:nvPr/>
        </p:nvSpPr>
        <p:spPr>
          <a:xfrm>
            <a:off x="7597020" y="3413513"/>
            <a:ext cx="840463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9969">
              <a:defRPr/>
            </a:pPr>
            <a:r>
              <a:rPr kumimoji="1" lang="en-US" altLang="zh-CN" sz="16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68%</a:t>
            </a:r>
            <a:endParaRPr lang="zh-CN" altLang="en-US" sz="1600" dirty="0">
              <a:solidFill>
                <a:srgbClr val="037C01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7" name="矩形: 圆角 348">
            <a:extLst>
              <a:ext uri="{FF2B5EF4-FFF2-40B4-BE49-F238E27FC236}">
                <a16:creationId xmlns:a16="http://schemas.microsoft.com/office/drawing/2014/main" id="{D57474A0-8A9E-4345-A1A1-378F2831DA45}"/>
              </a:ext>
            </a:extLst>
          </p:cNvPr>
          <p:cNvSpPr/>
          <p:nvPr/>
        </p:nvSpPr>
        <p:spPr>
          <a:xfrm>
            <a:off x="4727815" y="3390945"/>
            <a:ext cx="2880000" cy="396000"/>
          </a:xfrm>
          <a:prstGeom prst="roundRect">
            <a:avLst>
              <a:gd name="adj" fmla="val 50000"/>
            </a:avLst>
          </a:prstGeom>
          <a:solidFill>
            <a:srgbClr val="037C0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7792" rtlCol="0" anchor="ctr"/>
          <a:lstStyle/>
          <a:p>
            <a:pPr algn="r" defTabSz="479969">
              <a:defRPr/>
            </a:pPr>
            <a:r>
              <a:rPr lang="zh-CN" altLang="en-US" sz="1200" dirty="0">
                <a:solidFill>
                  <a:schemeClr val="bg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百年老店美食</a:t>
            </a:r>
          </a:p>
        </p:txBody>
      </p:sp>
      <p:pic>
        <p:nvPicPr>
          <p:cNvPr id="48" name="图形 47">
            <a:extLst>
              <a:ext uri="{FF2B5EF4-FFF2-40B4-BE49-F238E27FC236}">
                <a16:creationId xmlns:a16="http://schemas.microsoft.com/office/drawing/2014/main" id="{B7589949-A077-DF42-B9B6-82B48DECF7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4976" y="3459320"/>
            <a:ext cx="264542" cy="259251"/>
          </a:xfrm>
          <a:prstGeom prst="rect">
            <a:avLst/>
          </a:prstGeom>
        </p:spPr>
      </p:pic>
      <p:sp>
        <p:nvSpPr>
          <p:cNvPr id="49" name="矩形: 圆角 35">
            <a:extLst>
              <a:ext uri="{FF2B5EF4-FFF2-40B4-BE49-F238E27FC236}">
                <a16:creationId xmlns:a16="http://schemas.microsoft.com/office/drawing/2014/main" id="{6C47C185-5EE0-1F4F-98C7-37F404EB1A94}"/>
              </a:ext>
            </a:extLst>
          </p:cNvPr>
          <p:cNvSpPr/>
          <p:nvPr/>
        </p:nvSpPr>
        <p:spPr>
          <a:xfrm>
            <a:off x="696057" y="3978725"/>
            <a:ext cx="3060000" cy="396000"/>
          </a:xfrm>
          <a:prstGeom prst="roundRect">
            <a:avLst>
              <a:gd name="adj" fmla="val 50000"/>
            </a:avLst>
          </a:prstGeom>
          <a:solidFill>
            <a:srgbClr val="037C0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0250CD3-2B3C-474D-B53F-573D87FA180E}"/>
              </a:ext>
            </a:extLst>
          </p:cNvPr>
          <p:cNvSpPr txBox="1"/>
          <p:nvPr/>
        </p:nvSpPr>
        <p:spPr>
          <a:xfrm>
            <a:off x="3198300" y="4001293"/>
            <a:ext cx="840463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9969">
              <a:defRPr/>
            </a:pPr>
            <a:r>
              <a:rPr kumimoji="1" lang="en-US" altLang="zh-CN" sz="16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58%</a:t>
            </a:r>
            <a:endParaRPr lang="zh-CN" altLang="en-US" sz="1600" dirty="0">
              <a:solidFill>
                <a:srgbClr val="037C01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1" name="矩形: 圆角 348">
            <a:extLst>
              <a:ext uri="{FF2B5EF4-FFF2-40B4-BE49-F238E27FC236}">
                <a16:creationId xmlns:a16="http://schemas.microsoft.com/office/drawing/2014/main" id="{F05B5156-BB30-834C-9E2F-D76EDE02FF82}"/>
              </a:ext>
            </a:extLst>
          </p:cNvPr>
          <p:cNvSpPr/>
          <p:nvPr/>
        </p:nvSpPr>
        <p:spPr>
          <a:xfrm>
            <a:off x="691506" y="3978725"/>
            <a:ext cx="2520000" cy="396000"/>
          </a:xfrm>
          <a:prstGeom prst="roundRect">
            <a:avLst>
              <a:gd name="adj" fmla="val 50000"/>
            </a:avLst>
          </a:prstGeom>
          <a:solidFill>
            <a:srgbClr val="037C0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7792" rtlCol="0" anchor="ctr"/>
          <a:lstStyle/>
          <a:p>
            <a:pPr algn="r" defTabSz="479969">
              <a:defRPr/>
            </a:pPr>
            <a:r>
              <a:rPr lang="zh-CN" altLang="en-US" sz="1200" dirty="0">
                <a:solidFill>
                  <a:schemeClr val="bg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本地网红食品</a:t>
            </a:r>
          </a:p>
        </p:txBody>
      </p:sp>
      <p:pic>
        <p:nvPicPr>
          <p:cNvPr id="52" name="图形 51">
            <a:extLst>
              <a:ext uri="{FF2B5EF4-FFF2-40B4-BE49-F238E27FC236}">
                <a16:creationId xmlns:a16="http://schemas.microsoft.com/office/drawing/2014/main" id="{5D68A4A2-2116-4141-BF31-A859FBE6E3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363" y="4044454"/>
            <a:ext cx="264542" cy="264542"/>
          </a:xfrm>
          <a:prstGeom prst="rect">
            <a:avLst/>
          </a:prstGeom>
        </p:spPr>
      </p:pic>
      <p:sp>
        <p:nvSpPr>
          <p:cNvPr id="53" name="矩形: 圆角 35">
            <a:extLst>
              <a:ext uri="{FF2B5EF4-FFF2-40B4-BE49-F238E27FC236}">
                <a16:creationId xmlns:a16="http://schemas.microsoft.com/office/drawing/2014/main" id="{A2FDD874-325C-564C-85D0-9120538A93DC}"/>
              </a:ext>
            </a:extLst>
          </p:cNvPr>
          <p:cNvSpPr/>
          <p:nvPr/>
        </p:nvSpPr>
        <p:spPr>
          <a:xfrm>
            <a:off x="4731837" y="3978725"/>
            <a:ext cx="2700000" cy="396000"/>
          </a:xfrm>
          <a:prstGeom prst="roundRect">
            <a:avLst>
              <a:gd name="adj" fmla="val 50000"/>
            </a:avLst>
          </a:prstGeom>
          <a:solidFill>
            <a:srgbClr val="037C0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F734EE7-760D-9E46-9D1A-62F278F42D5A}"/>
              </a:ext>
            </a:extLst>
          </p:cNvPr>
          <p:cNvSpPr txBox="1"/>
          <p:nvPr/>
        </p:nvSpPr>
        <p:spPr>
          <a:xfrm>
            <a:off x="6887499" y="4001293"/>
            <a:ext cx="840463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9969">
              <a:defRPr/>
            </a:pPr>
            <a:r>
              <a:rPr kumimoji="1" lang="en-US" altLang="zh-CN" sz="16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52%</a:t>
            </a:r>
            <a:endParaRPr lang="zh-CN" altLang="en-US" sz="1600" dirty="0">
              <a:solidFill>
                <a:srgbClr val="037C01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5" name="矩形: 圆角 348">
            <a:extLst>
              <a:ext uri="{FF2B5EF4-FFF2-40B4-BE49-F238E27FC236}">
                <a16:creationId xmlns:a16="http://schemas.microsoft.com/office/drawing/2014/main" id="{CCE1C135-E142-AE4D-A387-515E93627F97}"/>
              </a:ext>
            </a:extLst>
          </p:cNvPr>
          <p:cNvSpPr/>
          <p:nvPr/>
        </p:nvSpPr>
        <p:spPr>
          <a:xfrm>
            <a:off x="4727815" y="3978725"/>
            <a:ext cx="2160000" cy="396000"/>
          </a:xfrm>
          <a:prstGeom prst="roundRect">
            <a:avLst>
              <a:gd name="adj" fmla="val 50000"/>
            </a:avLst>
          </a:prstGeom>
          <a:solidFill>
            <a:srgbClr val="037C0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7792" rtlCol="0" anchor="ctr"/>
          <a:lstStyle/>
          <a:p>
            <a:pPr algn="r" defTabSz="479969">
              <a:defRPr/>
            </a:pPr>
            <a:r>
              <a:rPr lang="zh-CN" altLang="en-US" sz="1200" dirty="0">
                <a:solidFill>
                  <a:schemeClr val="bg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其它地域特色美食</a:t>
            </a:r>
          </a:p>
        </p:txBody>
      </p:sp>
      <p:pic>
        <p:nvPicPr>
          <p:cNvPr id="56" name="图形 55">
            <a:extLst>
              <a:ext uri="{FF2B5EF4-FFF2-40B4-BE49-F238E27FC236}">
                <a16:creationId xmlns:a16="http://schemas.microsoft.com/office/drawing/2014/main" id="{9A51D7F9-7916-DA4E-B260-90F2B83402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67186" y="4006663"/>
            <a:ext cx="340125" cy="340125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405A499E-C412-E44D-B3DF-0942F1EA6EF4}"/>
              </a:ext>
            </a:extLst>
          </p:cNvPr>
          <p:cNvSpPr txBox="1"/>
          <p:nvPr/>
        </p:nvSpPr>
        <p:spPr>
          <a:xfrm>
            <a:off x="1500848" y="5159211"/>
            <a:ext cx="1085884" cy="104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9969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老字号食品</a:t>
            </a:r>
            <a:endParaRPr kumimoji="1"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同比增长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en-US" altLang="zh-CN" sz="1680" b="1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15%</a:t>
            </a:r>
            <a:endParaRPr lang="zh-CN" altLang="en-US" sz="1680" b="1" dirty="0">
              <a:solidFill>
                <a:srgbClr val="037C01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BE03650-B6F5-5348-BB69-76F8B154D846}"/>
              </a:ext>
            </a:extLst>
          </p:cNvPr>
          <p:cNvSpPr txBox="1"/>
          <p:nvPr/>
        </p:nvSpPr>
        <p:spPr>
          <a:xfrm>
            <a:off x="615648" y="4542806"/>
            <a:ext cx="526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数据来源：</a:t>
            </a: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WIETOP</a:t>
            </a: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美食趋势定量调研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49F996-87F3-2606-864C-C1CADC425ED7}"/>
              </a:ext>
            </a:extLst>
          </p:cNvPr>
          <p:cNvSpPr txBox="1"/>
          <p:nvPr/>
        </p:nvSpPr>
        <p:spPr>
          <a:xfrm>
            <a:off x="607512" y="1283420"/>
            <a:ext cx="4166924" cy="39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9797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新媒体数据 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1-5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月：</a:t>
            </a:r>
            <a:endParaRPr lang="en-US" altLang="zh-CN" sz="147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DFB1B5-A0D9-7821-A039-36DE1B69C83E}"/>
              </a:ext>
            </a:extLst>
          </p:cNvPr>
          <p:cNvSpPr txBox="1"/>
          <p:nvPr/>
        </p:nvSpPr>
        <p:spPr>
          <a:xfrm>
            <a:off x="2906252" y="1151589"/>
            <a:ext cx="5477641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街边小店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相关笔记数量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4,000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条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+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，</a:t>
            </a:r>
            <a:r>
              <a:rPr kumimoji="1" lang="zh-CN" altLang="en-US" sz="14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累计收藏数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28.5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万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+</a:t>
            </a:r>
            <a:endParaRPr kumimoji="1" lang="zh-CN" altLang="en-US" sz="14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C79519-A3B0-F0D0-3FAA-3D2F5E471F6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741" t="36343" b="4914"/>
          <a:stretch/>
        </p:blipFill>
        <p:spPr>
          <a:xfrm>
            <a:off x="722576" y="5227721"/>
            <a:ext cx="790642" cy="898896"/>
          </a:xfrm>
          <a:prstGeom prst="round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E3A943-23A8-468C-025A-41FEE02B2CC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7924"/>
          <a:stretch/>
        </p:blipFill>
        <p:spPr>
          <a:xfrm>
            <a:off x="4226351" y="5265232"/>
            <a:ext cx="670098" cy="89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3AECC25-4A33-2969-0130-97720E196158}"/>
              </a:ext>
            </a:extLst>
          </p:cNvPr>
          <p:cNvSpPr txBox="1"/>
          <p:nvPr/>
        </p:nvSpPr>
        <p:spPr>
          <a:xfrm>
            <a:off x="3296636" y="5159211"/>
            <a:ext cx="922050" cy="1044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龙江玉米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同比增长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marR="0" lvl="0" indent="0" defTabSz="47996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80" b="1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4795%</a:t>
            </a:r>
            <a:endParaRPr kumimoji="1" lang="zh-CN" altLang="en-US" sz="1680" b="1" dirty="0">
              <a:solidFill>
                <a:srgbClr val="037C01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478C950-DBBF-B0C0-A2C5-0409C4BC087F}"/>
              </a:ext>
            </a:extLst>
          </p:cNvPr>
          <p:cNvSpPr txBox="1"/>
          <p:nvPr/>
        </p:nvSpPr>
        <p:spPr>
          <a:xfrm>
            <a:off x="4890753" y="5159211"/>
            <a:ext cx="922051" cy="1044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山西小米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同比增长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 defTabSz="479969">
              <a:lnSpc>
                <a:spcPct val="150000"/>
              </a:lnSpc>
              <a:defRPr/>
            </a:pPr>
            <a:r>
              <a:rPr kumimoji="1" lang="en-US" altLang="zh-CN" sz="1680" b="1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3799%</a:t>
            </a:r>
            <a:endParaRPr kumimoji="1" lang="zh-CN" altLang="en-US" sz="1680" b="1" dirty="0">
              <a:solidFill>
                <a:srgbClr val="037C01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18969EB-7923-0D6E-3A99-E336FB64E9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55432" y="5235712"/>
            <a:ext cx="740118" cy="927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81B6619-EC74-1D4A-8179-A84565994EEB}"/>
              </a:ext>
            </a:extLst>
          </p:cNvPr>
          <p:cNvSpPr/>
          <p:nvPr/>
        </p:nvSpPr>
        <p:spPr>
          <a:xfrm>
            <a:off x="5922236" y="4771248"/>
            <a:ext cx="3010690" cy="49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手淘站内“淄博烧烤小饼”搜索数据：</a:t>
            </a:r>
            <a:endParaRPr kumimoji="1" lang="en-US" altLang="zh-CN" sz="1400" b="1" dirty="0">
              <a:solidFill>
                <a:srgbClr val="047C01"/>
              </a:solidFill>
              <a:latin typeface="Alibaba PuHuiTi B" pitchFamily="18" charset="-122"/>
              <a:ea typeface="Alibaba PuHuiTi B" pitchFamily="18" charset="-122"/>
              <a:cs typeface="Alibaba PuHuiTi B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1E20699-E44F-0CC6-9DC4-0CDFC46BEB37}"/>
              </a:ext>
            </a:extLst>
          </p:cNvPr>
          <p:cNvSpPr txBox="1"/>
          <p:nvPr/>
        </p:nvSpPr>
        <p:spPr>
          <a:xfrm>
            <a:off x="6822835" y="5227221"/>
            <a:ext cx="19878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年，</a:t>
            </a:r>
            <a:endParaRPr kumimoji="1"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>
              <a:defRPr/>
            </a:pPr>
            <a:r>
              <a:rPr kumimoji="1"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4-5</a:t>
            </a:r>
            <a:r>
              <a:rPr kumimoji="1"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月内商品搜索峰值</a:t>
            </a:r>
            <a:endParaRPr kumimoji="1" lang="en-US" altLang="zh-CN" sz="140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对比</a:t>
            </a:r>
            <a:r>
              <a:rPr kumimoji="1" lang="en-US" altLang="zh-CN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1-3</a:t>
            </a: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月商品搜索均值 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pPr>
              <a:defRPr/>
            </a:pPr>
            <a:r>
              <a:rPr kumimoji="1" lang="zh-CN" altLang="en-US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增长</a:t>
            </a:r>
            <a:r>
              <a:rPr kumimoji="1" lang="en-US" altLang="zh-CN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32</a:t>
            </a:r>
            <a:r>
              <a:rPr kumimoji="1" lang="zh-CN" altLang="en-US" sz="16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倍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EBC20CF-EC8F-F6B5-ECC6-AF35DD9B23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81837" y="5221580"/>
            <a:ext cx="740999" cy="936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4AC9607-B4FD-2C20-A106-C214DA7E27FC}"/>
              </a:ext>
            </a:extLst>
          </p:cNvPr>
          <p:cNvSpPr/>
          <p:nvPr/>
        </p:nvSpPr>
        <p:spPr>
          <a:xfrm>
            <a:off x="606181" y="4731827"/>
            <a:ext cx="5038891" cy="49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天猫超市以下品类</a:t>
            </a:r>
            <a:r>
              <a:rPr kumimoji="1" lang="en-US" altLang="zh-CN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2023</a:t>
            </a: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年销售表现 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6F7A408-C129-E373-8554-1EF536454197}"/>
              </a:ext>
            </a:extLst>
          </p:cNvPr>
          <p:cNvSpPr txBox="1"/>
          <p:nvPr/>
        </p:nvSpPr>
        <p:spPr>
          <a:xfrm>
            <a:off x="624445" y="6220627"/>
            <a:ext cx="7135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天猫超市数据引用说明：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年销售数据为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FY23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vs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FY22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的销售额对比</a:t>
            </a:r>
          </a:p>
        </p:txBody>
      </p:sp>
    </p:spTree>
    <p:extLst>
      <p:ext uri="{BB962C8B-B14F-4D97-AF65-F5344CB8AC3E}">
        <p14:creationId xmlns:p14="http://schemas.microsoft.com/office/powerpoint/2010/main" val="25316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02CCB82-E14C-CCAC-BF66-C0A4189FC563}"/>
              </a:ext>
            </a:extLst>
          </p:cNvPr>
          <p:cNvSpPr/>
          <p:nvPr/>
        </p:nvSpPr>
        <p:spPr>
          <a:xfrm>
            <a:off x="545995" y="548745"/>
            <a:ext cx="506100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79969"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从品尝应季的新鲜，到玩出应季的仪式感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2070EB-5864-5D4F-0F6A-4801D440D217}"/>
              </a:ext>
            </a:extLst>
          </p:cNvPr>
          <p:cNvSpPr/>
          <p:nvPr/>
        </p:nvSpPr>
        <p:spPr>
          <a:xfrm>
            <a:off x="331570" y="619712"/>
            <a:ext cx="201362" cy="253574"/>
          </a:xfrm>
          <a:prstGeom prst="rect">
            <a:avLst/>
          </a:prstGeom>
          <a:solidFill>
            <a:srgbClr val="81E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89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8B07DE-95CA-38D7-6795-BDED4439FB5C}"/>
              </a:ext>
            </a:extLst>
          </p:cNvPr>
          <p:cNvSpPr/>
          <p:nvPr/>
        </p:nvSpPr>
        <p:spPr>
          <a:xfrm>
            <a:off x="531312" y="1776682"/>
            <a:ext cx="7844491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1" lang="en-US" altLang="zh-CN" sz="2000" b="1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43%</a:t>
            </a:r>
            <a:r>
              <a:rPr kumimoji="1" lang="zh-CN" altLang="en-US" sz="2000" b="1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的消费者认同</a:t>
            </a:r>
            <a:r>
              <a:rPr kumimoji="1" lang="zh-CN" altLang="en-US" sz="1400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“我喜欢</a:t>
            </a:r>
            <a:r>
              <a:rPr kumimoji="1" lang="zh-CN" altLang="en-US" sz="14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按照季节</a:t>
            </a:r>
            <a:r>
              <a:rPr kumimoji="1" lang="en-US" altLang="zh-CN" sz="14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kumimoji="1" lang="zh-CN" altLang="en-US" sz="1400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时令来调整日常饮食，因为这样做能增加生活的仪式感”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endParaRPr kumimoji="1" lang="zh-CN" altLang="en-US" sz="126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AEA20C-251B-4AA1-5ECF-63067A040561}"/>
              </a:ext>
            </a:extLst>
          </p:cNvPr>
          <p:cNvSpPr txBox="1"/>
          <p:nvPr/>
        </p:nvSpPr>
        <p:spPr>
          <a:xfrm>
            <a:off x="531312" y="1083900"/>
            <a:ext cx="4166924" cy="39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9797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新媒体数据 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2022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vs.</a:t>
            </a:r>
            <a:r>
              <a:rPr lang="zh-CN" altLang="en-US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140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2021</a:t>
            </a:r>
            <a:r>
              <a:rPr lang="zh-CN" altLang="en-US" sz="1470" b="1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：</a:t>
            </a:r>
            <a:endParaRPr lang="en-US" altLang="zh-CN" sz="1470" b="1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2DB24C-EC5B-1CC6-681D-B2117B50B7A8}"/>
              </a:ext>
            </a:extLst>
          </p:cNvPr>
          <p:cNvSpPr txBox="1"/>
          <p:nvPr/>
        </p:nvSpPr>
        <p:spPr>
          <a:xfrm>
            <a:off x="2921493" y="952069"/>
            <a:ext cx="5477641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时令</a:t>
            </a:r>
            <a:r>
              <a:rPr kumimoji="1" lang="zh-CN" altLang="en-US" sz="14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相关笔记数量增长</a:t>
            </a:r>
            <a:r>
              <a:rPr kumimoji="1" lang="zh-CN" altLang="en-US" sz="147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6</a:t>
            </a:r>
            <a:r>
              <a:rPr kumimoji="1" lang="zh-CN" altLang="en-US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倍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+</a:t>
            </a:r>
            <a:endParaRPr kumimoji="1" lang="zh-CN" altLang="en-US" sz="2000" b="1" dirty="0">
              <a:solidFill>
                <a:srgbClr val="047C02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A8A5170-4261-E892-162B-F236B100CCB7}"/>
              </a:ext>
            </a:extLst>
          </p:cNvPr>
          <p:cNvSpPr/>
          <p:nvPr/>
        </p:nvSpPr>
        <p:spPr>
          <a:xfrm>
            <a:off x="531311" y="2326747"/>
            <a:ext cx="4525727" cy="49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CN" altLang="en-US" sz="2000" b="1" dirty="0">
                <a:solidFill>
                  <a:srgbClr val="047C02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消费者希望解锁这些限定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…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9B465C-42C6-CCF3-ABD8-867994650CC0}"/>
              </a:ext>
            </a:extLst>
          </p:cNvPr>
          <p:cNvSpPr/>
          <p:nvPr/>
        </p:nvSpPr>
        <p:spPr>
          <a:xfrm>
            <a:off x="0" y="439711"/>
            <a:ext cx="8999537" cy="6040464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7F3A692-9113-7C13-E767-DFA35871B83B}"/>
              </a:ext>
            </a:extLst>
          </p:cNvPr>
          <p:cNvSpPr/>
          <p:nvPr/>
        </p:nvSpPr>
        <p:spPr>
          <a:xfrm>
            <a:off x="225178" y="4576504"/>
            <a:ext cx="5185021" cy="1333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CN" altLang="en-US" sz="20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天猫超市</a:t>
            </a:r>
            <a:endParaRPr kumimoji="1" lang="en-US" altLang="zh-CN" sz="2000" b="1" dirty="0">
              <a:solidFill>
                <a:srgbClr val="047C01"/>
              </a:solidFill>
              <a:latin typeface="Alibaba PuHuiTi B" pitchFamily="18" charset="-122"/>
              <a:ea typeface="Alibaba PuHuiTi B" pitchFamily="18" charset="-122"/>
              <a:cs typeface="Alibaba PuHuiTi B" pitchFamily="18" charset="-122"/>
            </a:endParaRPr>
          </a:p>
          <a:p>
            <a:pPr>
              <a:defRPr/>
            </a:pPr>
            <a:r>
              <a:rPr kumimoji="1" lang="en-US" altLang="zh-CN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-</a:t>
            </a: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 </a:t>
            </a:r>
            <a:r>
              <a:rPr kumimoji="1" lang="en-US" altLang="zh-CN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2023</a:t>
            </a: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年芒种活动期间：</a:t>
            </a:r>
            <a:r>
              <a:rPr kumimoji="1" lang="zh-CN" altLang="en-US" sz="20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青梅</a:t>
            </a:r>
            <a:r>
              <a:rPr kumimoji="1" lang="zh-CN" altLang="en-US" sz="1400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成交同比增长</a:t>
            </a:r>
            <a:r>
              <a:rPr kumimoji="1" lang="en-US" altLang="zh-CN" sz="20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62%</a:t>
            </a:r>
          </a:p>
          <a:p>
            <a:pPr>
              <a:defRPr/>
            </a:pP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47C01"/>
              </a:solidFill>
              <a:effectLst/>
              <a:uLnTx/>
              <a:uFillTx/>
              <a:latin typeface="Alibaba PuHuiTi B" pitchFamily="18" charset="-122"/>
              <a:ea typeface="Alibaba PuHuiTi B" pitchFamily="18" charset="-122"/>
              <a:cs typeface="Alibaba PuHuiTi B" pitchFamily="18" charset="-122"/>
            </a:endParaRPr>
          </a:p>
          <a:p>
            <a:pPr>
              <a:defRPr/>
            </a:pP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-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 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2023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年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618</a:t>
            </a:r>
            <a:r>
              <a:rPr kumimoji="1" lang="zh-CN" altLang="en-US" sz="14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活动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期间</a:t>
            </a:r>
            <a:r>
              <a:rPr kumimoji="1" lang="zh-CN" altLang="en-US" sz="140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（覆盖节气小满</a:t>
            </a:r>
            <a:r>
              <a:rPr kumimoji="1" lang="zh-CN" altLang="en-US" sz="1400" dirty="0">
                <a:solidFill>
                  <a:srgbClr val="04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和</a:t>
            </a:r>
            <a:r>
              <a:rPr kumimoji="1" lang="zh-CN" altLang="en-US" sz="140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芒种）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：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47C01"/>
              </a:solidFill>
              <a:effectLst/>
              <a:uLnTx/>
              <a:uFillTx/>
              <a:latin typeface="Alibaba PuHuiTi B" pitchFamily="18" charset="-122"/>
              <a:ea typeface="Alibaba PuHuiTi B" pitchFamily="18" charset="-122"/>
              <a:cs typeface="Alibaba PuHuiTi B" pitchFamily="18" charset="-122"/>
            </a:endParaRPr>
          </a:p>
          <a:p>
            <a:pPr>
              <a:defRPr/>
            </a:pPr>
            <a:r>
              <a:rPr kumimoji="1" lang="zh-CN" altLang="en-US" sz="20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茯苓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成交同比增长</a:t>
            </a:r>
            <a:r>
              <a:rPr kumimoji="1" lang="en-US" altLang="zh-CN" sz="20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70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%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，酸梅粉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成交同比增长</a:t>
            </a:r>
            <a:r>
              <a:rPr kumimoji="1" lang="en-US" altLang="zh-CN" sz="2000" b="1" dirty="0">
                <a:solidFill>
                  <a:srgbClr val="047C0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226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47C01"/>
                </a:solidFill>
                <a:effectLst/>
                <a:uLnTx/>
                <a:uFillTx/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%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F2E620C-1895-455D-F5AB-9A4C11E75807}"/>
              </a:ext>
            </a:extLst>
          </p:cNvPr>
          <p:cNvSpPr/>
          <p:nvPr/>
        </p:nvSpPr>
        <p:spPr>
          <a:xfrm>
            <a:off x="3613" y="4211"/>
            <a:ext cx="8995925" cy="435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1AE82C5-3B25-41FE-F812-43ED2341ECBD}"/>
              </a:ext>
            </a:extLst>
          </p:cNvPr>
          <p:cNvSpPr txBox="1"/>
          <p:nvPr/>
        </p:nvSpPr>
        <p:spPr>
          <a:xfrm>
            <a:off x="270560" y="98609"/>
            <a:ext cx="3334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zh-CN" sz="1260" spc="315" dirty="0">
                <a:solidFill>
                  <a:srgbClr val="BDE7B9"/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2023</a:t>
            </a:r>
            <a:r>
              <a:rPr kumimoji="1" lang="zh-CN" altLang="en-US" sz="1260" spc="315" dirty="0">
                <a:solidFill>
                  <a:srgbClr val="BDE7B9"/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天猫超市食品趋势报告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55C7A01-B8AA-1B0C-1E11-DD51B4C07929}"/>
              </a:ext>
            </a:extLst>
          </p:cNvPr>
          <p:cNvSpPr txBox="1"/>
          <p:nvPr/>
        </p:nvSpPr>
        <p:spPr>
          <a:xfrm>
            <a:off x="7228833" y="92955"/>
            <a:ext cx="1019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050" dirty="0">
                <a:solidFill>
                  <a:prstClr val="white"/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联合发布｜ 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4DD42210-6302-0227-19ED-3E7AE1E6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000" y="92954"/>
            <a:ext cx="245646" cy="24564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F12FB41-8F31-F6EE-F13B-A412C4007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099" y="145175"/>
            <a:ext cx="373471" cy="1511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7E4AF87-234A-04CA-EAA9-3D3584B8AD66}"/>
              </a:ext>
            </a:extLst>
          </p:cNvPr>
          <p:cNvSpPr txBox="1"/>
          <p:nvPr/>
        </p:nvSpPr>
        <p:spPr>
          <a:xfrm>
            <a:off x="539448" y="1566015"/>
            <a:ext cx="526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数据来源：新榜新媒体数据工具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5D53515C-5BAC-1948-A91E-BF811FBC2D81}"/>
              </a:ext>
            </a:extLst>
          </p:cNvPr>
          <p:cNvSpPr>
            <a:spLocks noChangeAspect="1"/>
          </p:cNvSpPr>
          <p:nvPr/>
        </p:nvSpPr>
        <p:spPr>
          <a:xfrm>
            <a:off x="622380" y="2897128"/>
            <a:ext cx="789221" cy="789221"/>
          </a:xfrm>
          <a:prstGeom prst="ellipse">
            <a:avLst/>
          </a:prstGeom>
          <a:noFill/>
          <a:ln>
            <a:solidFill>
              <a:srgbClr val="037C01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5079C700-D1A3-C04A-873F-8FA45524EC98}"/>
              </a:ext>
            </a:extLst>
          </p:cNvPr>
          <p:cNvSpPr>
            <a:spLocks noChangeAspect="1"/>
          </p:cNvSpPr>
          <p:nvPr/>
        </p:nvSpPr>
        <p:spPr>
          <a:xfrm>
            <a:off x="1530960" y="2897128"/>
            <a:ext cx="789221" cy="789221"/>
          </a:xfrm>
          <a:prstGeom prst="ellipse">
            <a:avLst/>
          </a:prstGeom>
          <a:noFill/>
          <a:ln>
            <a:solidFill>
              <a:srgbClr val="037C01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6EBAC171-7EF8-A84F-ACCF-B7425FEE3DD2}"/>
              </a:ext>
            </a:extLst>
          </p:cNvPr>
          <p:cNvSpPr>
            <a:spLocks noChangeAspect="1"/>
          </p:cNvSpPr>
          <p:nvPr/>
        </p:nvSpPr>
        <p:spPr>
          <a:xfrm>
            <a:off x="2414905" y="2897128"/>
            <a:ext cx="789221" cy="789221"/>
          </a:xfrm>
          <a:prstGeom prst="ellipse">
            <a:avLst/>
          </a:prstGeom>
          <a:noFill/>
          <a:ln>
            <a:solidFill>
              <a:srgbClr val="037C01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4368B03B-DA59-7740-8839-69F1CCEDDEE8}"/>
              </a:ext>
            </a:extLst>
          </p:cNvPr>
          <p:cNvSpPr>
            <a:spLocks noChangeAspect="1"/>
          </p:cNvSpPr>
          <p:nvPr/>
        </p:nvSpPr>
        <p:spPr>
          <a:xfrm>
            <a:off x="3291558" y="2897128"/>
            <a:ext cx="789221" cy="789221"/>
          </a:xfrm>
          <a:prstGeom prst="ellipse">
            <a:avLst/>
          </a:prstGeom>
          <a:noFill/>
          <a:ln>
            <a:solidFill>
              <a:srgbClr val="037C01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31A478A7-8CDA-3442-9C3E-DA0F2A787BE0}"/>
              </a:ext>
            </a:extLst>
          </p:cNvPr>
          <p:cNvSpPr>
            <a:spLocks noChangeAspect="1"/>
          </p:cNvSpPr>
          <p:nvPr/>
        </p:nvSpPr>
        <p:spPr>
          <a:xfrm>
            <a:off x="4153036" y="2897128"/>
            <a:ext cx="789221" cy="789221"/>
          </a:xfrm>
          <a:prstGeom prst="ellipse">
            <a:avLst/>
          </a:prstGeom>
          <a:noFill/>
          <a:ln>
            <a:solidFill>
              <a:srgbClr val="037C01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5" name="任意形状 44">
            <a:extLst>
              <a:ext uri="{FF2B5EF4-FFF2-40B4-BE49-F238E27FC236}">
                <a16:creationId xmlns:a16="http://schemas.microsoft.com/office/drawing/2014/main" id="{3C49AAF8-6631-E349-BBF2-5BD8F6E77079}"/>
              </a:ext>
            </a:extLst>
          </p:cNvPr>
          <p:cNvSpPr>
            <a:spLocks noChangeAspect="1"/>
          </p:cNvSpPr>
          <p:nvPr/>
        </p:nvSpPr>
        <p:spPr>
          <a:xfrm>
            <a:off x="2419088" y="3295799"/>
            <a:ext cx="780855" cy="390550"/>
          </a:xfrm>
          <a:custGeom>
            <a:avLst/>
            <a:gdLst>
              <a:gd name="connsiteX0" fmla="*/ 514185 w 783605"/>
              <a:gd name="connsiteY0" fmla="*/ 785 h 391925"/>
              <a:gd name="connsiteX1" fmla="*/ 752453 w 783605"/>
              <a:gd name="connsiteY1" fmla="*/ 49063 h 391925"/>
              <a:gd name="connsiteX2" fmla="*/ 783605 w 783605"/>
              <a:gd name="connsiteY2" fmla="*/ 53433 h 391925"/>
              <a:gd name="connsiteX3" fmla="*/ 781357 w 783605"/>
              <a:gd name="connsiteY3" fmla="*/ 75733 h 391925"/>
              <a:gd name="connsiteX4" fmla="*/ 393402 w 783605"/>
              <a:gd name="connsiteY4" fmla="*/ 391925 h 391925"/>
              <a:gd name="connsiteX5" fmla="*/ 5447 w 783605"/>
              <a:gd name="connsiteY5" fmla="*/ 75733 h 391925"/>
              <a:gd name="connsiteX6" fmla="*/ 0 w 783605"/>
              <a:gd name="connsiteY6" fmla="*/ 21693 h 391925"/>
              <a:gd name="connsiteX7" fmla="*/ 37650 w 783605"/>
              <a:gd name="connsiteY7" fmla="*/ 30495 h 391925"/>
              <a:gd name="connsiteX8" fmla="*/ 355340 w 783605"/>
              <a:gd name="connsiteY8" fmla="*/ 30493 h 391925"/>
              <a:gd name="connsiteX9" fmla="*/ 514185 w 783605"/>
              <a:gd name="connsiteY9" fmla="*/ 785 h 39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605" h="391925">
                <a:moveTo>
                  <a:pt x="514185" y="785"/>
                </a:moveTo>
                <a:cubicBezTo>
                  <a:pt x="593608" y="5737"/>
                  <a:pt x="673031" y="32971"/>
                  <a:pt x="752453" y="49063"/>
                </a:cubicBezTo>
                <a:lnTo>
                  <a:pt x="783605" y="53433"/>
                </a:lnTo>
                <a:lnTo>
                  <a:pt x="781357" y="75733"/>
                </a:lnTo>
                <a:cubicBezTo>
                  <a:pt x="744431" y="256183"/>
                  <a:pt x="584769" y="391925"/>
                  <a:pt x="393402" y="391925"/>
                </a:cubicBezTo>
                <a:cubicBezTo>
                  <a:pt x="202035" y="391925"/>
                  <a:pt x="42373" y="256183"/>
                  <a:pt x="5447" y="75733"/>
                </a:cubicBezTo>
                <a:lnTo>
                  <a:pt x="0" y="21693"/>
                </a:lnTo>
                <a:lnTo>
                  <a:pt x="37650" y="30495"/>
                </a:lnTo>
                <a:cubicBezTo>
                  <a:pt x="143546" y="56903"/>
                  <a:pt x="249443" y="83311"/>
                  <a:pt x="355340" y="30493"/>
                </a:cubicBezTo>
                <a:cubicBezTo>
                  <a:pt x="408289" y="4085"/>
                  <a:pt x="461237" y="-2517"/>
                  <a:pt x="514185" y="785"/>
                </a:cubicBezTo>
                <a:close/>
              </a:path>
            </a:pathLst>
          </a:custGeom>
          <a:solidFill>
            <a:srgbClr val="037C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79969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6" name="任意形状 45">
            <a:extLst>
              <a:ext uri="{FF2B5EF4-FFF2-40B4-BE49-F238E27FC236}">
                <a16:creationId xmlns:a16="http://schemas.microsoft.com/office/drawing/2014/main" id="{53A630C5-4823-174A-9C7D-BE50CB8DC70F}"/>
              </a:ext>
            </a:extLst>
          </p:cNvPr>
          <p:cNvSpPr>
            <a:spLocks noChangeAspect="1"/>
          </p:cNvSpPr>
          <p:nvPr/>
        </p:nvSpPr>
        <p:spPr>
          <a:xfrm>
            <a:off x="1532436" y="3254385"/>
            <a:ext cx="786269" cy="431964"/>
          </a:xfrm>
          <a:custGeom>
            <a:avLst/>
            <a:gdLst>
              <a:gd name="connsiteX0" fmla="*/ 516783 w 789038"/>
              <a:gd name="connsiteY0" fmla="*/ 975 h 433485"/>
              <a:gd name="connsiteX1" fmla="*/ 755051 w 789038"/>
              <a:gd name="connsiteY1" fmla="*/ 60943 h 433485"/>
              <a:gd name="connsiteX2" fmla="*/ 789038 w 789038"/>
              <a:gd name="connsiteY2" fmla="*/ 66867 h 433485"/>
              <a:gd name="connsiteX3" fmla="*/ 783955 w 789038"/>
              <a:gd name="connsiteY3" fmla="*/ 117293 h 433485"/>
              <a:gd name="connsiteX4" fmla="*/ 396000 w 789038"/>
              <a:gd name="connsiteY4" fmla="*/ 433485 h 433485"/>
              <a:gd name="connsiteX5" fmla="*/ 0 w 789038"/>
              <a:gd name="connsiteY5" fmla="*/ 37485 h 433485"/>
              <a:gd name="connsiteX6" fmla="*/ 1106 w 789038"/>
              <a:gd name="connsiteY6" fmla="*/ 26513 h 433485"/>
              <a:gd name="connsiteX7" fmla="*/ 40248 w 789038"/>
              <a:gd name="connsiteY7" fmla="*/ 37879 h 433485"/>
              <a:gd name="connsiteX8" fmla="*/ 357938 w 789038"/>
              <a:gd name="connsiteY8" fmla="*/ 37879 h 433485"/>
              <a:gd name="connsiteX9" fmla="*/ 516783 w 789038"/>
              <a:gd name="connsiteY9" fmla="*/ 975 h 43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038" h="433485">
                <a:moveTo>
                  <a:pt x="516783" y="975"/>
                </a:moveTo>
                <a:cubicBezTo>
                  <a:pt x="596206" y="7125"/>
                  <a:pt x="675629" y="40955"/>
                  <a:pt x="755051" y="60943"/>
                </a:cubicBezTo>
                <a:lnTo>
                  <a:pt x="789038" y="66867"/>
                </a:lnTo>
                <a:lnTo>
                  <a:pt x="783955" y="117293"/>
                </a:lnTo>
                <a:cubicBezTo>
                  <a:pt x="747029" y="297745"/>
                  <a:pt x="587367" y="433485"/>
                  <a:pt x="396000" y="433485"/>
                </a:cubicBezTo>
                <a:cubicBezTo>
                  <a:pt x="177295" y="433485"/>
                  <a:pt x="0" y="256191"/>
                  <a:pt x="0" y="37485"/>
                </a:cubicBezTo>
                <a:lnTo>
                  <a:pt x="1106" y="26513"/>
                </a:lnTo>
                <a:lnTo>
                  <a:pt x="40248" y="37879"/>
                </a:lnTo>
                <a:cubicBezTo>
                  <a:pt x="146144" y="70683"/>
                  <a:pt x="252041" y="103487"/>
                  <a:pt x="357938" y="37879"/>
                </a:cubicBezTo>
                <a:cubicBezTo>
                  <a:pt x="410887" y="5075"/>
                  <a:pt x="463835" y="-3125"/>
                  <a:pt x="516783" y="975"/>
                </a:cubicBezTo>
                <a:close/>
              </a:path>
            </a:pathLst>
          </a:custGeom>
          <a:solidFill>
            <a:srgbClr val="037C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79969">
              <a:defRPr/>
            </a:pPr>
            <a:endParaRPr kumimoji="1" lang="zh-CN" altLang="en-US" sz="189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7" name="任意形状 46">
            <a:extLst>
              <a:ext uri="{FF2B5EF4-FFF2-40B4-BE49-F238E27FC236}">
                <a16:creationId xmlns:a16="http://schemas.microsoft.com/office/drawing/2014/main" id="{EE216AE9-7E5B-8147-AB95-CC730589C362}"/>
              </a:ext>
            </a:extLst>
          </p:cNvPr>
          <p:cNvSpPr>
            <a:spLocks noChangeAspect="1"/>
          </p:cNvSpPr>
          <p:nvPr/>
        </p:nvSpPr>
        <p:spPr>
          <a:xfrm>
            <a:off x="4174631" y="3366621"/>
            <a:ext cx="746031" cy="319728"/>
          </a:xfrm>
          <a:custGeom>
            <a:avLst/>
            <a:gdLst>
              <a:gd name="connsiteX0" fmla="*/ 524587 w 748658"/>
              <a:gd name="connsiteY0" fmla="*/ 500 h 320854"/>
              <a:gd name="connsiteX1" fmla="*/ 678106 w 748658"/>
              <a:gd name="connsiteY1" fmla="*/ 18628 h 320854"/>
              <a:gd name="connsiteX2" fmla="*/ 748658 w 748658"/>
              <a:gd name="connsiteY2" fmla="*/ 38622 h 320854"/>
              <a:gd name="connsiteX3" fmla="*/ 736125 w 748658"/>
              <a:gd name="connsiteY3" fmla="*/ 78996 h 320854"/>
              <a:gd name="connsiteX4" fmla="*/ 371245 w 748658"/>
              <a:gd name="connsiteY4" fmla="*/ 320854 h 320854"/>
              <a:gd name="connsiteX5" fmla="*/ 6365 w 748658"/>
              <a:gd name="connsiteY5" fmla="*/ 78996 h 320854"/>
              <a:gd name="connsiteX6" fmla="*/ 0 w 748658"/>
              <a:gd name="connsiteY6" fmla="*/ 58490 h 320854"/>
              <a:gd name="connsiteX7" fmla="*/ 64030 w 748658"/>
              <a:gd name="connsiteY7" fmla="*/ 76636 h 320854"/>
              <a:gd name="connsiteX8" fmla="*/ 371068 w 748658"/>
              <a:gd name="connsiteY8" fmla="*/ 47632 h 320854"/>
              <a:gd name="connsiteX9" fmla="*/ 524587 w 748658"/>
              <a:gd name="connsiteY9" fmla="*/ 500 h 3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8658" h="320854">
                <a:moveTo>
                  <a:pt x="524587" y="500"/>
                </a:moveTo>
                <a:cubicBezTo>
                  <a:pt x="575760" y="-2158"/>
                  <a:pt x="626933" y="6060"/>
                  <a:pt x="678106" y="18628"/>
                </a:cubicBezTo>
                <a:lnTo>
                  <a:pt x="748658" y="38622"/>
                </a:lnTo>
                <a:lnTo>
                  <a:pt x="736125" y="78996"/>
                </a:lnTo>
                <a:cubicBezTo>
                  <a:pt x="676009" y="221126"/>
                  <a:pt x="535274" y="320854"/>
                  <a:pt x="371245" y="320854"/>
                </a:cubicBezTo>
                <a:cubicBezTo>
                  <a:pt x="207216" y="320854"/>
                  <a:pt x="66481" y="221126"/>
                  <a:pt x="6365" y="78996"/>
                </a:cubicBezTo>
                <a:lnTo>
                  <a:pt x="0" y="58490"/>
                </a:lnTo>
                <a:lnTo>
                  <a:pt x="64030" y="76636"/>
                </a:lnTo>
                <a:cubicBezTo>
                  <a:pt x="166376" y="101772"/>
                  <a:pt x="268722" y="109508"/>
                  <a:pt x="371068" y="47632"/>
                </a:cubicBezTo>
                <a:cubicBezTo>
                  <a:pt x="422241" y="16694"/>
                  <a:pt x="473414" y="3160"/>
                  <a:pt x="524587" y="500"/>
                </a:cubicBezTo>
                <a:close/>
              </a:path>
            </a:pathLst>
          </a:custGeom>
          <a:solidFill>
            <a:srgbClr val="037C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79969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8" name="任意形状 47">
            <a:extLst>
              <a:ext uri="{FF2B5EF4-FFF2-40B4-BE49-F238E27FC236}">
                <a16:creationId xmlns:a16="http://schemas.microsoft.com/office/drawing/2014/main" id="{19C261F3-38A9-034B-A567-E6529035BEB1}"/>
              </a:ext>
            </a:extLst>
          </p:cNvPr>
          <p:cNvSpPr>
            <a:spLocks noChangeAspect="1"/>
          </p:cNvSpPr>
          <p:nvPr/>
        </p:nvSpPr>
        <p:spPr>
          <a:xfrm>
            <a:off x="3295073" y="3313796"/>
            <a:ext cx="782191" cy="375931"/>
          </a:xfrm>
          <a:custGeom>
            <a:avLst/>
            <a:gdLst>
              <a:gd name="connsiteX0" fmla="*/ 541703 w 777890"/>
              <a:gd name="connsiteY0" fmla="*/ 500 h 373864"/>
              <a:gd name="connsiteX1" fmla="*/ 695222 w 777890"/>
              <a:gd name="connsiteY1" fmla="*/ 18628 h 373864"/>
              <a:gd name="connsiteX2" fmla="*/ 777890 w 777890"/>
              <a:gd name="connsiteY2" fmla="*/ 42056 h 373864"/>
              <a:gd name="connsiteX3" fmla="*/ 776316 w 777890"/>
              <a:gd name="connsiteY3" fmla="*/ 57672 h 373864"/>
              <a:gd name="connsiteX4" fmla="*/ 388361 w 777890"/>
              <a:gd name="connsiteY4" fmla="*/ 373864 h 373864"/>
              <a:gd name="connsiteX5" fmla="*/ 406 w 777890"/>
              <a:gd name="connsiteY5" fmla="*/ 57672 h 373864"/>
              <a:gd name="connsiteX6" fmla="*/ 0 w 777890"/>
              <a:gd name="connsiteY6" fmla="*/ 53640 h 373864"/>
              <a:gd name="connsiteX7" fmla="*/ 81146 w 777890"/>
              <a:gd name="connsiteY7" fmla="*/ 76636 h 373864"/>
              <a:gd name="connsiteX8" fmla="*/ 388184 w 777890"/>
              <a:gd name="connsiteY8" fmla="*/ 47632 h 373864"/>
              <a:gd name="connsiteX9" fmla="*/ 541703 w 777890"/>
              <a:gd name="connsiteY9" fmla="*/ 500 h 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7890" h="373864">
                <a:moveTo>
                  <a:pt x="541703" y="500"/>
                </a:moveTo>
                <a:cubicBezTo>
                  <a:pt x="592876" y="-2158"/>
                  <a:pt x="644049" y="6060"/>
                  <a:pt x="695222" y="18628"/>
                </a:cubicBezTo>
                <a:lnTo>
                  <a:pt x="777890" y="42056"/>
                </a:lnTo>
                <a:lnTo>
                  <a:pt x="776316" y="57672"/>
                </a:lnTo>
                <a:cubicBezTo>
                  <a:pt x="739390" y="238122"/>
                  <a:pt x="579728" y="373864"/>
                  <a:pt x="388361" y="373864"/>
                </a:cubicBezTo>
                <a:cubicBezTo>
                  <a:pt x="196994" y="373864"/>
                  <a:pt x="37332" y="238122"/>
                  <a:pt x="406" y="57672"/>
                </a:cubicBezTo>
                <a:lnTo>
                  <a:pt x="0" y="53640"/>
                </a:lnTo>
                <a:lnTo>
                  <a:pt x="81146" y="76636"/>
                </a:lnTo>
                <a:cubicBezTo>
                  <a:pt x="183492" y="101772"/>
                  <a:pt x="285838" y="109508"/>
                  <a:pt x="388184" y="47632"/>
                </a:cubicBezTo>
                <a:cubicBezTo>
                  <a:pt x="439357" y="16694"/>
                  <a:pt x="490530" y="3160"/>
                  <a:pt x="541703" y="500"/>
                </a:cubicBezTo>
                <a:close/>
              </a:path>
            </a:pathLst>
          </a:custGeom>
          <a:solidFill>
            <a:srgbClr val="037C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79969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C704D91-4D79-2245-B27F-619C73DA1FAE}"/>
              </a:ext>
            </a:extLst>
          </p:cNvPr>
          <p:cNvSpPr txBox="1"/>
          <p:nvPr/>
        </p:nvSpPr>
        <p:spPr>
          <a:xfrm>
            <a:off x="644393" y="3711615"/>
            <a:ext cx="787395" cy="619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季节特定</a:t>
            </a:r>
            <a:endParaRPr kumimoji="1" lang="en-US" altLang="zh-CN" sz="1200" dirty="0">
              <a:solidFill>
                <a:prstClr val="black"/>
              </a:solidFill>
              <a:latin typeface="Calibri" panose="020F0502020204030204"/>
              <a:ea typeface="Alibaba PuHuiTi R" pitchFamily="18" charset="-122"/>
            </a:endParaRPr>
          </a:p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营养补充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1F01E70-5404-BA48-A6CF-9AA12C940156}"/>
              </a:ext>
            </a:extLst>
          </p:cNvPr>
          <p:cNvSpPr txBox="1"/>
          <p:nvPr/>
        </p:nvSpPr>
        <p:spPr>
          <a:xfrm>
            <a:off x="620321" y="2940258"/>
            <a:ext cx="83553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9969">
              <a:defRPr/>
            </a:pPr>
            <a:r>
              <a:rPr kumimoji="1" lang="en-US" altLang="zh-CN" sz="16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57%</a:t>
            </a:r>
            <a:endParaRPr kumimoji="1" lang="zh-CN" altLang="en-US" sz="1600" dirty="0">
              <a:solidFill>
                <a:srgbClr val="037C01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A487D6C-CE29-E242-9F6F-7927D30FA9F1}"/>
              </a:ext>
            </a:extLst>
          </p:cNvPr>
          <p:cNvSpPr txBox="1"/>
          <p:nvPr/>
        </p:nvSpPr>
        <p:spPr>
          <a:xfrm>
            <a:off x="1507801" y="2940258"/>
            <a:ext cx="83553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1600" b="1">
                <a:solidFill>
                  <a:srgbClr val="2D9BFF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</a:lstStyle>
          <a:p>
            <a:pPr defTabSz="479969">
              <a:defRPr/>
            </a:pPr>
            <a:r>
              <a:rPr lang="en-US" altLang="zh-CN" dirty="0">
                <a:solidFill>
                  <a:srgbClr val="037C01"/>
                </a:solidFill>
              </a:rPr>
              <a:t>55%</a:t>
            </a:r>
            <a:endParaRPr lang="zh-CN" altLang="en-US" dirty="0">
              <a:solidFill>
                <a:srgbClr val="037C0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1359298-2535-2648-9FB0-F980B31A1CDA}"/>
              </a:ext>
            </a:extLst>
          </p:cNvPr>
          <p:cNvSpPr txBox="1"/>
          <p:nvPr/>
        </p:nvSpPr>
        <p:spPr>
          <a:xfrm>
            <a:off x="2391746" y="2940258"/>
            <a:ext cx="83553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1600" b="1">
                <a:solidFill>
                  <a:srgbClr val="2D9BFF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</a:lstStyle>
          <a:p>
            <a:pPr defTabSz="479969">
              <a:defRPr/>
            </a:pPr>
            <a:r>
              <a:rPr lang="en-US" altLang="zh-CN" b="0" dirty="0">
                <a:solidFill>
                  <a:srgbClr val="037C01"/>
                </a:solidFill>
              </a:rPr>
              <a:t>47%</a:t>
            </a:r>
            <a:endParaRPr lang="zh-CN" altLang="en-US" b="0" dirty="0">
              <a:solidFill>
                <a:srgbClr val="037C01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168335B-2AB9-B845-A7C4-3E7582C864DE}"/>
              </a:ext>
            </a:extLst>
          </p:cNvPr>
          <p:cNvSpPr txBox="1"/>
          <p:nvPr/>
        </p:nvSpPr>
        <p:spPr>
          <a:xfrm>
            <a:off x="3268399" y="2940258"/>
            <a:ext cx="83553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1600" b="1">
                <a:solidFill>
                  <a:srgbClr val="2D9BFF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</a:lstStyle>
          <a:p>
            <a:pPr defTabSz="479969">
              <a:defRPr/>
            </a:pPr>
            <a:r>
              <a:rPr lang="en-US" altLang="zh-CN" b="0" dirty="0">
                <a:solidFill>
                  <a:srgbClr val="037C01"/>
                </a:solidFill>
              </a:rPr>
              <a:t>46%</a:t>
            </a:r>
            <a:endParaRPr lang="zh-CN" altLang="en-US" b="0" dirty="0">
              <a:solidFill>
                <a:srgbClr val="037C0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DE3B6CE-9986-0B4C-9438-4A3842AEDD16}"/>
              </a:ext>
            </a:extLst>
          </p:cNvPr>
          <p:cNvSpPr txBox="1"/>
          <p:nvPr/>
        </p:nvSpPr>
        <p:spPr>
          <a:xfrm>
            <a:off x="4113835" y="2940258"/>
            <a:ext cx="83553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1600" b="1">
                <a:solidFill>
                  <a:srgbClr val="2D9BFF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</a:lstStyle>
          <a:p>
            <a:pPr defTabSz="479969">
              <a:defRPr/>
            </a:pPr>
            <a:r>
              <a:rPr lang="en-US" altLang="zh-CN" b="0" dirty="0">
                <a:solidFill>
                  <a:srgbClr val="037C01"/>
                </a:solidFill>
              </a:rPr>
              <a:t>40%</a:t>
            </a:r>
            <a:endParaRPr lang="zh-CN" altLang="en-US" b="0" dirty="0">
              <a:solidFill>
                <a:srgbClr val="037C01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7AA84F7-08BA-084F-8C4B-1ECB4F56655A}"/>
              </a:ext>
            </a:extLst>
          </p:cNvPr>
          <p:cNvSpPr txBox="1"/>
          <p:nvPr/>
        </p:nvSpPr>
        <p:spPr>
          <a:xfrm>
            <a:off x="1502217" y="3711615"/>
            <a:ext cx="846706" cy="619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季节</a:t>
            </a:r>
            <a:r>
              <a:rPr kumimoji="1" lang="en-US" altLang="zh-CN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/</a:t>
            </a: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时令</a:t>
            </a:r>
            <a:endParaRPr kumimoji="1" lang="en-US" altLang="zh-CN" sz="1200" dirty="0">
              <a:solidFill>
                <a:prstClr val="black"/>
              </a:solidFill>
              <a:latin typeface="Calibri" panose="020F0502020204030204"/>
              <a:ea typeface="Alibaba PuHuiTi R" pitchFamily="18" charset="-122"/>
            </a:endParaRPr>
          </a:p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限定口味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B596C86-236D-BB47-A200-ACF3159BEF6E}"/>
              </a:ext>
            </a:extLst>
          </p:cNvPr>
          <p:cNvSpPr txBox="1"/>
          <p:nvPr/>
        </p:nvSpPr>
        <p:spPr>
          <a:xfrm>
            <a:off x="2265135" y="3711615"/>
            <a:ext cx="1088760" cy="619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地方特色时令</a:t>
            </a:r>
            <a:endParaRPr kumimoji="1" lang="en-US" altLang="zh-CN" sz="1200" dirty="0">
              <a:solidFill>
                <a:prstClr val="black"/>
              </a:solidFill>
              <a:latin typeface="Calibri" panose="020F0502020204030204"/>
              <a:ea typeface="Alibaba PuHuiTi R" pitchFamily="18" charset="-122"/>
            </a:endParaRPr>
          </a:p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食物新吃法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53F3EF73-407A-D242-85AB-4A81EB6972FA}"/>
              </a:ext>
            </a:extLst>
          </p:cNvPr>
          <p:cNvSpPr txBox="1"/>
          <p:nvPr/>
        </p:nvSpPr>
        <p:spPr>
          <a:xfrm>
            <a:off x="3262815" y="3711615"/>
            <a:ext cx="846706" cy="619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季节</a:t>
            </a:r>
            <a:r>
              <a:rPr kumimoji="1" lang="en-US" altLang="zh-CN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/</a:t>
            </a: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时令</a:t>
            </a:r>
            <a:endParaRPr kumimoji="1" lang="en-US" altLang="zh-CN" sz="1200" dirty="0">
              <a:solidFill>
                <a:prstClr val="black"/>
              </a:solidFill>
              <a:latin typeface="Calibri" panose="020F0502020204030204"/>
              <a:ea typeface="Alibaba PuHuiTi R" pitchFamily="18" charset="-122"/>
            </a:endParaRPr>
          </a:p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限定外观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C067AF1-3968-1B43-A3E0-CAB7074FC084}"/>
              </a:ext>
            </a:extLst>
          </p:cNvPr>
          <p:cNvSpPr txBox="1"/>
          <p:nvPr/>
        </p:nvSpPr>
        <p:spPr>
          <a:xfrm>
            <a:off x="4078608" y="3711615"/>
            <a:ext cx="938077" cy="619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时令谐音梗</a:t>
            </a:r>
            <a:endParaRPr kumimoji="1" lang="en-US" altLang="zh-CN" sz="1200" dirty="0">
              <a:solidFill>
                <a:prstClr val="black"/>
              </a:solidFill>
              <a:latin typeface="Calibri" panose="020F0502020204030204"/>
              <a:ea typeface="Alibaba PuHuiTi R" pitchFamily="18" charset="-122"/>
            </a:endParaRPr>
          </a:p>
          <a:p>
            <a:pPr algn="ctr"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Calibri" panose="020F0502020204030204"/>
                <a:ea typeface="Alibaba PuHuiTi R" pitchFamily="18" charset="-122"/>
              </a:rPr>
              <a:t>美食</a:t>
            </a:r>
          </a:p>
        </p:txBody>
      </p:sp>
      <p:sp>
        <p:nvSpPr>
          <p:cNvPr id="59" name="任意形状 58">
            <a:extLst>
              <a:ext uri="{FF2B5EF4-FFF2-40B4-BE49-F238E27FC236}">
                <a16:creationId xmlns:a16="http://schemas.microsoft.com/office/drawing/2014/main" id="{39F2FC1E-4EA9-354A-9D7A-3A997F25EC02}"/>
              </a:ext>
            </a:extLst>
          </p:cNvPr>
          <p:cNvSpPr>
            <a:spLocks noChangeAspect="1"/>
          </p:cNvSpPr>
          <p:nvPr/>
        </p:nvSpPr>
        <p:spPr>
          <a:xfrm>
            <a:off x="622380" y="3241416"/>
            <a:ext cx="789221" cy="444933"/>
          </a:xfrm>
          <a:custGeom>
            <a:avLst/>
            <a:gdLst>
              <a:gd name="connsiteX0" fmla="*/ 610278 w 792000"/>
              <a:gd name="connsiteY0" fmla="*/ 871 h 446499"/>
              <a:gd name="connsiteX1" fmla="*/ 783046 w 792000"/>
              <a:gd name="connsiteY1" fmla="*/ 33819 h 446499"/>
              <a:gd name="connsiteX2" fmla="*/ 790498 w 792000"/>
              <a:gd name="connsiteY2" fmla="*/ 35595 h 446499"/>
              <a:gd name="connsiteX3" fmla="*/ 792000 w 792000"/>
              <a:gd name="connsiteY3" fmla="*/ 50499 h 446499"/>
              <a:gd name="connsiteX4" fmla="*/ 396000 w 792000"/>
              <a:gd name="connsiteY4" fmla="*/ 446499 h 446499"/>
              <a:gd name="connsiteX5" fmla="*/ 0 w 792000"/>
              <a:gd name="connsiteY5" fmla="*/ 50499 h 446499"/>
              <a:gd name="connsiteX6" fmla="*/ 3784 w 792000"/>
              <a:gd name="connsiteY6" fmla="*/ 12967 h 446499"/>
              <a:gd name="connsiteX7" fmla="*/ 5589 w 792000"/>
              <a:gd name="connsiteY7" fmla="*/ 13225 h 446499"/>
              <a:gd name="connsiteX8" fmla="*/ 437510 w 792000"/>
              <a:gd name="connsiteY8" fmla="*/ 33819 h 446499"/>
              <a:gd name="connsiteX9" fmla="*/ 610278 w 792000"/>
              <a:gd name="connsiteY9" fmla="*/ 871 h 44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000" h="446499">
                <a:moveTo>
                  <a:pt x="610278" y="871"/>
                </a:moveTo>
                <a:cubicBezTo>
                  <a:pt x="667867" y="4531"/>
                  <a:pt x="725457" y="19175"/>
                  <a:pt x="783046" y="33819"/>
                </a:cubicBezTo>
                <a:lnTo>
                  <a:pt x="790498" y="35595"/>
                </a:lnTo>
                <a:lnTo>
                  <a:pt x="792000" y="50499"/>
                </a:lnTo>
                <a:cubicBezTo>
                  <a:pt x="792000" y="269203"/>
                  <a:pt x="614705" y="446499"/>
                  <a:pt x="396000" y="446499"/>
                </a:cubicBezTo>
                <a:cubicBezTo>
                  <a:pt x="177295" y="446499"/>
                  <a:pt x="0" y="269203"/>
                  <a:pt x="0" y="50499"/>
                </a:cubicBezTo>
                <a:lnTo>
                  <a:pt x="3784" y="12967"/>
                </a:lnTo>
                <a:lnTo>
                  <a:pt x="5589" y="13225"/>
                </a:lnTo>
                <a:cubicBezTo>
                  <a:pt x="149563" y="42971"/>
                  <a:pt x="293536" y="107037"/>
                  <a:pt x="437510" y="33819"/>
                </a:cubicBezTo>
                <a:cubicBezTo>
                  <a:pt x="495099" y="4531"/>
                  <a:pt x="552689" y="-2791"/>
                  <a:pt x="610278" y="871"/>
                </a:cubicBezTo>
                <a:close/>
              </a:path>
            </a:pathLst>
          </a:custGeom>
          <a:solidFill>
            <a:srgbClr val="037C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79969">
              <a:defRPr/>
            </a:pPr>
            <a:endParaRPr kumimoji="1" lang="zh-CN" altLang="en-US" sz="189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535291EA-BEB3-C449-BB3D-10BEAD806895}"/>
              </a:ext>
            </a:extLst>
          </p:cNvPr>
          <p:cNvSpPr/>
          <p:nvPr/>
        </p:nvSpPr>
        <p:spPr>
          <a:xfrm>
            <a:off x="6334062" y="2865108"/>
            <a:ext cx="2210052" cy="1293411"/>
          </a:xfrm>
          <a:prstGeom prst="roundRect">
            <a:avLst/>
          </a:prstGeom>
          <a:solidFill>
            <a:srgbClr val="037C01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9969">
              <a:defRPr/>
            </a:pPr>
            <a:endParaRPr kumimoji="1" lang="zh-CN" altLang="en-US" sz="189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4F506BB7-6748-0B4A-8A74-DEBACCAE39DD}"/>
              </a:ext>
            </a:extLst>
          </p:cNvPr>
          <p:cNvSpPr/>
          <p:nvPr/>
        </p:nvSpPr>
        <p:spPr>
          <a:xfrm>
            <a:off x="5187474" y="2333019"/>
            <a:ext cx="3478350" cy="49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b="1" dirty="0">
                <a:solidFill>
                  <a:srgbClr val="047C02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期待这样玩转时令仪式</a:t>
            </a:r>
            <a:r>
              <a:rPr kumimoji="1" lang="en-US" altLang="zh-CN" sz="2000" b="1" dirty="0">
                <a:solidFill>
                  <a:srgbClr val="047C02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……</a:t>
            </a:r>
            <a:endParaRPr kumimoji="1" lang="zh-CN" altLang="en-US" sz="2000" b="1" dirty="0">
              <a:solidFill>
                <a:srgbClr val="047C02"/>
              </a:solidFill>
              <a:latin typeface="Alibaba PuHuiTi B" pitchFamily="18" charset="-122"/>
              <a:ea typeface="Alibaba PuHuiTi B" pitchFamily="18" charset="-122"/>
              <a:cs typeface="Alibaba PuHuiTi B" pitchFamily="18" charset="-122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FB72864B-9FA8-B44E-A4C5-AE3EFB6152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20" b="9241"/>
          <a:stretch/>
        </p:blipFill>
        <p:spPr>
          <a:xfrm>
            <a:off x="5253239" y="2865108"/>
            <a:ext cx="1006363" cy="1293411"/>
          </a:xfrm>
          <a:prstGeom prst="round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863D950A-266C-494A-A23A-16916299FC7C}"/>
              </a:ext>
            </a:extLst>
          </p:cNvPr>
          <p:cNvSpPr txBox="1"/>
          <p:nvPr/>
        </p:nvSpPr>
        <p:spPr>
          <a:xfrm>
            <a:off x="6387672" y="2839951"/>
            <a:ext cx="2064056" cy="126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9969">
              <a:lnSpc>
                <a:spcPct val="150000"/>
              </a:lnSpc>
              <a:defRPr/>
            </a:pPr>
            <a:r>
              <a:rPr kumimoji="1" lang="en-US" altLang="zh-CN" sz="1600" b="1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70%</a:t>
            </a:r>
          </a:p>
          <a:p>
            <a:pPr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提取季节</a:t>
            </a:r>
            <a:r>
              <a:rPr kumimoji="1" lang="en-US" altLang="zh-CN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时令元素，用有祝福寓意的</a:t>
            </a:r>
            <a:r>
              <a:rPr kumimoji="1" lang="zh-CN" altLang="en-US" sz="12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谐音梗</a:t>
            </a: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为美食取名，如秋冬的“柿柿如意”点心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8B3FE08F-34AB-714D-9FE6-9C5AEA84F762}"/>
              </a:ext>
            </a:extLst>
          </p:cNvPr>
          <p:cNvSpPr/>
          <p:nvPr/>
        </p:nvSpPr>
        <p:spPr>
          <a:xfrm>
            <a:off x="5253600" y="4439809"/>
            <a:ext cx="2318712" cy="1288800"/>
          </a:xfrm>
          <a:prstGeom prst="roundRect">
            <a:avLst/>
          </a:prstGeom>
          <a:solidFill>
            <a:srgbClr val="037C01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79969">
              <a:defRPr/>
            </a:pPr>
            <a:endParaRPr kumimoji="1" lang="zh-CN" altLang="en-US" sz="1890">
              <a:solidFill>
                <a:srgbClr val="037C01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D190BE22-D6CA-9944-A837-BFFA0D1F94A3}"/>
              </a:ext>
            </a:extLst>
          </p:cNvPr>
          <p:cNvSpPr txBox="1"/>
          <p:nvPr/>
        </p:nvSpPr>
        <p:spPr>
          <a:xfrm>
            <a:off x="5307672" y="4396700"/>
            <a:ext cx="2160000" cy="126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79969">
              <a:lnSpc>
                <a:spcPct val="150000"/>
              </a:lnSpc>
              <a:defRPr/>
            </a:pPr>
            <a:r>
              <a:rPr kumimoji="1" lang="en-US" altLang="zh-CN" sz="1600" b="1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61%</a:t>
            </a:r>
          </a:p>
          <a:p>
            <a:pPr algn="r" defTabSz="479969">
              <a:lnSpc>
                <a:spcPct val="150000"/>
              </a:lnSpc>
              <a:defRPr/>
            </a:pP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发起</a:t>
            </a:r>
            <a:r>
              <a:rPr kumimoji="1" lang="zh-CN" altLang="en-US" sz="12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季节</a:t>
            </a:r>
            <a:r>
              <a:rPr kumimoji="1" lang="en-US" altLang="zh-CN" sz="12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kumimoji="1" lang="zh-CN" altLang="en-US" sz="1200" dirty="0">
                <a:solidFill>
                  <a:srgbClr val="037C0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节日美食打卡</a:t>
            </a:r>
            <a:r>
              <a:rPr kumimoji="1" lang="zh-CN" altLang="en-US" sz="1200" dirty="0">
                <a:solidFill>
                  <a:prstClr val="black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活动，打造新“时令美食仪式”，如「秋天的第一杯奶茶」</a:t>
            </a:r>
            <a:endParaRPr kumimoji="1" lang="en-US" altLang="zh-CN" sz="1200" dirty="0">
              <a:solidFill>
                <a:prstClr val="black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53F08719-E7EC-6547-B49C-ACCFC1A3C3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69" t="51394" r="19818" b="5303"/>
          <a:stretch/>
        </p:blipFill>
        <p:spPr>
          <a:xfrm>
            <a:off x="7576739" y="4504822"/>
            <a:ext cx="1089084" cy="1158773"/>
          </a:xfrm>
          <a:prstGeom prst="round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2540E8C6-93A2-1C47-8574-6F47A912D6AA}"/>
              </a:ext>
            </a:extLst>
          </p:cNvPr>
          <p:cNvSpPr txBox="1"/>
          <p:nvPr/>
        </p:nvSpPr>
        <p:spPr>
          <a:xfrm>
            <a:off x="5242381" y="5824737"/>
            <a:ext cx="3301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9969">
              <a:defRPr/>
            </a:pP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数据来源：</a:t>
            </a: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WIETOP</a:t>
            </a: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libaba PuHuiTi L" pitchFamily="18" charset="-122"/>
                <a:ea typeface="Alibaba PuHuiTi L" pitchFamily="18" charset="-122"/>
                <a:cs typeface="Alibaba PuHuiTi L" pitchFamily="18" charset="-122"/>
              </a:rPr>
              <a:t>美食趋势定量调研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E08CF0-955D-DA73-AF76-AD9FAC976619}"/>
              </a:ext>
            </a:extLst>
          </p:cNvPr>
          <p:cNvSpPr txBox="1"/>
          <p:nvPr/>
        </p:nvSpPr>
        <p:spPr>
          <a:xfrm>
            <a:off x="1843647" y="6220627"/>
            <a:ext cx="7135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天猫超市数据引用说明：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618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活动销售数据为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2023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年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618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活动截止当前数据表现</a:t>
            </a:r>
            <a:r>
              <a:rPr kumimoji="1" lang="en-US" altLang="zh-CN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vs2022</a:t>
            </a:r>
            <a:r>
              <a:rPr kumimoji="1" lang="zh-CN" altLang="en-US" sz="8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同期表现对比</a:t>
            </a:r>
            <a:endParaRPr kumimoji="1" lang="zh-CN" altLang="en-US" sz="800" dirty="0"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268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432</TotalTime>
  <Words>1018</Words>
  <Application>Microsoft Macintosh PowerPoint</Application>
  <PresentationFormat>自定义</PresentationFormat>
  <Paragraphs>153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Alibaba PuHuiTi</vt:lpstr>
      <vt:lpstr>Alibaba PuHuiTi B</vt:lpstr>
      <vt:lpstr>Alibaba PuHuiTi L</vt:lpstr>
      <vt:lpstr>Alibaba PuHuiTi R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311</cp:revision>
  <dcterms:created xsi:type="dcterms:W3CDTF">2023-06-08T02:27:38Z</dcterms:created>
  <dcterms:modified xsi:type="dcterms:W3CDTF">2023-06-12T05:22:07Z</dcterms:modified>
</cp:coreProperties>
</file>